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1pPr>
    <a:lvl2pPr marL="0" marR="0" indent="457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2pPr>
    <a:lvl3pPr marL="0" marR="0" indent="914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3pPr>
    <a:lvl4pPr marL="0" marR="0" indent="1371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4pPr>
    <a:lvl5pPr marL="0" marR="0" indent="18288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5pPr>
    <a:lvl6pPr marL="0" marR="0" indent="22860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6pPr>
    <a:lvl7pPr marL="0" marR="0" indent="2743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7pPr>
    <a:lvl8pPr marL="0" marR="0" indent="3200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8pPr>
    <a:lvl9pPr marL="0" marR="0" indent="3657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2">
                  <a:hueOff val="-168224"/>
                  <a:satOff val="18883"/>
                  <a:lumOff val="-31844"/>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b="def" i="def"/>
      <a:tcStyle>
        <a:tcBdr/>
        <a:fill>
          <a:solidFill>
            <a:srgbClr val="FFFB00"/>
          </a:solidFill>
        </a:fill>
      </a:tcStyle>
    </a:band2H>
    <a:firstCol>
      <a:tcTxStyle b="on" i="off">
        <a:font>
          <a:latin typeface="Avenir Next Demi Bold"/>
          <a:ea typeface="Avenir Next Demi Bold"/>
          <a:cs typeface="Avenir Next Demi 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Avenir Next Demi Bold"/>
          <a:ea typeface="Avenir Next Demi Bold"/>
          <a:cs typeface="Avenir Next Demi 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Avenir Next Demi Bold"/>
          <a:ea typeface="Avenir Next Demi Bold"/>
          <a:cs typeface="Avenir Next Demi 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DF9DFE"/>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eur et date"/>
          <p:cNvSpPr txBox="1"/>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12" name="Texte niveau 1…"/>
          <p:cNvSpPr txBox="1"/>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13" name="Titre de la présentation"/>
          <p:cNvSpPr txBox="1"/>
          <p:nvPr>
            <p:ph type="title" hasCustomPrompt="1"/>
          </p:nvPr>
        </p:nvSpPr>
        <p:spPr>
          <a:xfrm>
            <a:off x="1206500" y="2621719"/>
            <a:ext cx="21971000" cy="4648201"/>
          </a:xfrm>
          <a:prstGeom prst="rect">
            <a:avLst/>
          </a:prstGeom>
        </p:spPr>
        <p:txBody>
          <a:bodyPr anchor="b"/>
          <a:lstStyle>
            <a:lvl1pPr defTabSz="355600">
              <a:defRPr spc="-119" sz="12000"/>
            </a:lvl1pPr>
          </a:lstStyle>
          <a:p>
            <a:pPr/>
            <a:r>
              <a:t>Titre de la présentation</a:t>
            </a:r>
          </a:p>
        </p:txBody>
      </p:sp>
      <p:sp>
        <p:nvSpPr>
          <p:cNvPr id="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99" name="Titre de diapositive"/>
          <p:cNvSpPr txBox="1"/>
          <p:nvPr>
            <p:ph type="title" hasCustomPrompt="1"/>
          </p:nvPr>
        </p:nvSpPr>
        <p:spPr>
          <a:prstGeom prst="rect">
            <a:avLst/>
          </a:prstGeom>
        </p:spPr>
        <p:txBody>
          <a:bodyPr/>
          <a:lstStyle/>
          <a:p>
            <a:pPr/>
            <a:r>
              <a:t>Titre de diapositive</a:t>
            </a:r>
          </a:p>
        </p:txBody>
      </p:sp>
      <p:sp>
        <p:nvSpPr>
          <p:cNvPr id="100"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10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108" name="Sous-titre de l’ordre du jour"/>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l’ordre du jour</a:t>
            </a:r>
          </a:p>
        </p:txBody>
      </p:sp>
      <p:sp>
        <p:nvSpPr>
          <p:cNvPr id="109" name="Texte niveau 1…"/>
          <p:cNvSpPr txBox="1"/>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pPr/>
            <a:r>
              <a:t>Rubriques de l’ordre du jour</a:t>
            </a:r>
          </a:p>
          <a:p>
            <a:pPr lvl="1"/>
            <a:r>
              <a:t/>
            </a:r>
          </a:p>
          <a:p>
            <a:pPr lvl="2"/>
            <a:r>
              <a:t/>
            </a:r>
          </a:p>
          <a:p>
            <a:pPr lvl="3"/>
            <a:r>
              <a:t/>
            </a:r>
          </a:p>
          <a:p>
            <a:pPr lvl="4"/>
            <a:r>
              <a:t/>
            </a:r>
          </a:p>
        </p:txBody>
      </p:sp>
      <p:sp>
        <p:nvSpPr>
          <p:cNvPr id="110" name="Titre de l’ordre du jour"/>
          <p:cNvSpPr txBox="1"/>
          <p:nvPr>
            <p:ph type="title" hasCustomPrompt="1"/>
          </p:nvPr>
        </p:nvSpPr>
        <p:spPr>
          <a:prstGeom prst="rect">
            <a:avLst/>
          </a:prstGeom>
        </p:spPr>
        <p:txBody>
          <a:bodyPr/>
          <a:lstStyle/>
          <a:p>
            <a:pPr/>
            <a:r>
              <a:t>Titre de l’ordre du jour</a:t>
            </a:r>
          </a:p>
        </p:txBody>
      </p:sp>
      <p:sp>
        <p:nvSpPr>
          <p:cNvPr id="1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Texte niveau 1…"/>
          <p:cNvSpPr txBox="1"/>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pc="-119" sz="12000">
                <a:latin typeface="+mn-lt"/>
                <a:ea typeface="+mn-ea"/>
                <a:cs typeface="+mn-cs"/>
                <a:sym typeface="Produkt Extralight"/>
              </a:defRPr>
            </a:lvl1pPr>
            <a:lvl2pPr marL="0" indent="457200" algn="ctr">
              <a:lnSpc>
                <a:spcPct val="90000"/>
              </a:lnSpc>
              <a:spcBef>
                <a:spcPts val="0"/>
              </a:spcBef>
              <a:buSzTx/>
              <a:buNone/>
              <a:defRPr spc="-119" sz="12000">
                <a:latin typeface="+mn-lt"/>
                <a:ea typeface="+mn-ea"/>
                <a:cs typeface="+mn-cs"/>
                <a:sym typeface="Produkt Extralight"/>
              </a:defRPr>
            </a:lvl2pPr>
            <a:lvl3pPr marL="0" indent="914400" algn="ctr">
              <a:lnSpc>
                <a:spcPct val="90000"/>
              </a:lnSpc>
              <a:spcBef>
                <a:spcPts val="0"/>
              </a:spcBef>
              <a:buSzTx/>
              <a:buNone/>
              <a:defRPr spc="-119" sz="12000">
                <a:latin typeface="+mn-lt"/>
                <a:ea typeface="+mn-ea"/>
                <a:cs typeface="+mn-cs"/>
                <a:sym typeface="Produkt Extralight"/>
              </a:defRPr>
            </a:lvl3pPr>
            <a:lvl4pPr marL="0" indent="1371600" algn="ctr">
              <a:lnSpc>
                <a:spcPct val="90000"/>
              </a:lnSpc>
              <a:spcBef>
                <a:spcPts val="0"/>
              </a:spcBef>
              <a:buSzTx/>
              <a:buNone/>
              <a:defRPr spc="-119" sz="12000">
                <a:latin typeface="+mn-lt"/>
                <a:ea typeface="+mn-ea"/>
                <a:cs typeface="+mn-cs"/>
                <a:sym typeface="Produkt Extralight"/>
              </a:defRPr>
            </a:lvl4pPr>
            <a:lvl5pPr marL="0" indent="1828800" algn="ctr">
              <a:lnSpc>
                <a:spcPct val="90000"/>
              </a:lnSpc>
              <a:spcBef>
                <a:spcPts val="0"/>
              </a:spcBef>
              <a:buSzTx/>
              <a:buNone/>
              <a:defRPr spc="-119" sz="12000">
                <a:latin typeface="+mn-lt"/>
                <a:ea typeface="+mn-ea"/>
                <a:cs typeface="+mn-cs"/>
                <a:sym typeface="Produkt Extralight"/>
              </a:defRPr>
            </a:lvl5pPr>
          </a:lstStyle>
          <a:p>
            <a:pPr/>
            <a:r>
              <a:t>Déclaration</a:t>
            </a:r>
          </a:p>
          <a:p>
            <a:pPr lvl="1"/>
            <a:r>
              <a:t/>
            </a:r>
          </a:p>
          <a:p>
            <a:pPr lvl="2"/>
            <a:r>
              <a:t/>
            </a:r>
          </a:p>
          <a:p>
            <a:pPr lvl="3"/>
            <a:r>
              <a:t/>
            </a:r>
          </a:p>
          <a:p>
            <a:pPr lvl="4"/>
            <a:r>
              <a:t/>
            </a:r>
          </a:p>
        </p:txBody>
      </p:sp>
      <p:sp>
        <p:nvSpPr>
          <p:cNvPr id="1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e niveau 1…"/>
          <p:cNvSpPr txBox="1"/>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pc="-1750" sz="35000">
                <a:latin typeface="+mn-lt"/>
                <a:ea typeface="+mn-ea"/>
                <a:cs typeface="+mn-cs"/>
                <a:sym typeface="Produkt Extralight"/>
              </a:defRPr>
            </a:lvl1pPr>
            <a:lvl2pPr marL="0" indent="457200" algn="ctr">
              <a:lnSpc>
                <a:spcPct val="90000"/>
              </a:lnSpc>
              <a:spcBef>
                <a:spcPts val="0"/>
              </a:spcBef>
              <a:buSzTx/>
              <a:buNone/>
              <a:defRPr spc="-1750" sz="35000">
                <a:latin typeface="+mn-lt"/>
                <a:ea typeface="+mn-ea"/>
                <a:cs typeface="+mn-cs"/>
                <a:sym typeface="Produkt Extralight"/>
              </a:defRPr>
            </a:lvl2pPr>
            <a:lvl3pPr marL="0" indent="914400" algn="ctr">
              <a:lnSpc>
                <a:spcPct val="90000"/>
              </a:lnSpc>
              <a:spcBef>
                <a:spcPts val="0"/>
              </a:spcBef>
              <a:buSzTx/>
              <a:buNone/>
              <a:defRPr spc="-1750" sz="35000">
                <a:latin typeface="+mn-lt"/>
                <a:ea typeface="+mn-ea"/>
                <a:cs typeface="+mn-cs"/>
                <a:sym typeface="Produkt Extralight"/>
              </a:defRPr>
            </a:lvl3pPr>
            <a:lvl4pPr marL="0" indent="1371600" algn="ctr">
              <a:lnSpc>
                <a:spcPct val="90000"/>
              </a:lnSpc>
              <a:spcBef>
                <a:spcPts val="0"/>
              </a:spcBef>
              <a:buSzTx/>
              <a:buNone/>
              <a:defRPr spc="-1750" sz="35000">
                <a:latin typeface="+mn-lt"/>
                <a:ea typeface="+mn-ea"/>
                <a:cs typeface="+mn-cs"/>
                <a:sym typeface="Produkt Extralight"/>
              </a:defRPr>
            </a:lvl4pPr>
            <a:lvl5pPr marL="0" indent="1828800" algn="ctr">
              <a:lnSpc>
                <a:spcPct val="90000"/>
              </a:lnSpc>
              <a:spcBef>
                <a:spcPts val="0"/>
              </a:spcBef>
              <a:buSzTx/>
              <a:buNone/>
              <a:defRPr spc="-1750" sz="35000">
                <a:latin typeface="+mn-lt"/>
                <a:ea typeface="+mn-ea"/>
                <a:cs typeface="+mn-cs"/>
                <a:sym typeface="Produkt Extralight"/>
              </a:defRPr>
            </a:lvl5pPr>
          </a:lstStyle>
          <a:p>
            <a:pPr/>
            <a:r>
              <a:t>100 %</a:t>
            </a:r>
          </a:p>
          <a:p>
            <a:pPr lvl="1"/>
            <a:r>
              <a:t/>
            </a:r>
          </a:p>
          <a:p>
            <a:pPr lvl="2"/>
            <a:r>
              <a:t/>
            </a:r>
          </a:p>
          <a:p>
            <a:pPr lvl="3"/>
            <a:r>
              <a:t/>
            </a:r>
          </a:p>
          <a:p>
            <a:pPr lvl="4"/>
            <a:r>
              <a:t/>
            </a:r>
          </a:p>
        </p:txBody>
      </p:sp>
      <p:sp>
        <p:nvSpPr>
          <p:cNvPr id="127" name="Données clés"/>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Données clés</a:t>
            </a:r>
          </a:p>
        </p:txBody>
      </p:sp>
      <p:sp>
        <p:nvSpPr>
          <p:cNvPr id="12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Texte niveau 1…"/>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mn-lt"/>
                <a:ea typeface="+mn-ea"/>
                <a:cs typeface="+mn-cs"/>
                <a:sym typeface="Produkt Extralight"/>
              </a:defRPr>
            </a:lvl1pPr>
            <a:lvl2pPr marL="254000" indent="203200">
              <a:lnSpc>
                <a:spcPct val="90000"/>
              </a:lnSpc>
              <a:spcBef>
                <a:spcPts val="0"/>
              </a:spcBef>
              <a:buSzTx/>
              <a:buNone/>
              <a:defRPr spc="-93" sz="9300">
                <a:latin typeface="+mn-lt"/>
                <a:ea typeface="+mn-ea"/>
                <a:cs typeface="+mn-cs"/>
                <a:sym typeface="Produkt Extralight"/>
              </a:defRPr>
            </a:lvl2pPr>
            <a:lvl3pPr marL="254000" indent="660400">
              <a:lnSpc>
                <a:spcPct val="90000"/>
              </a:lnSpc>
              <a:spcBef>
                <a:spcPts val="0"/>
              </a:spcBef>
              <a:buSzTx/>
              <a:buNone/>
              <a:defRPr spc="-93" sz="9300">
                <a:latin typeface="+mn-lt"/>
                <a:ea typeface="+mn-ea"/>
                <a:cs typeface="+mn-cs"/>
                <a:sym typeface="Produkt Extralight"/>
              </a:defRPr>
            </a:lvl3pPr>
            <a:lvl4pPr marL="254000" indent="1117600">
              <a:lnSpc>
                <a:spcPct val="90000"/>
              </a:lnSpc>
              <a:spcBef>
                <a:spcPts val="0"/>
              </a:spcBef>
              <a:buSzTx/>
              <a:buNone/>
              <a:defRPr spc="-93" sz="9300">
                <a:latin typeface="+mn-lt"/>
                <a:ea typeface="+mn-ea"/>
                <a:cs typeface="+mn-cs"/>
                <a:sym typeface="Produkt Extralight"/>
              </a:defRPr>
            </a:lvl4pPr>
            <a:lvl5pPr marL="254000" indent="1574800">
              <a:lnSpc>
                <a:spcPct val="90000"/>
              </a:lnSpc>
              <a:spcBef>
                <a:spcPts val="0"/>
              </a:spcBef>
              <a:buSzTx/>
              <a:buNone/>
              <a:defRPr spc="-93" sz="9300">
                <a:latin typeface="+mn-lt"/>
                <a:ea typeface="+mn-ea"/>
                <a:cs typeface="+mn-cs"/>
                <a:sym typeface="Produkt Extralight"/>
              </a:defRPr>
            </a:lvl5pPr>
          </a:lstStyle>
          <a:p>
            <a:pPr/>
            <a:r>
              <a:t>« Citation notable »</a:t>
            </a:r>
          </a:p>
          <a:p>
            <a:pPr lvl="1"/>
            <a:r>
              <a:t/>
            </a:r>
          </a:p>
          <a:p>
            <a:pPr lvl="2"/>
            <a:r>
              <a:t/>
            </a:r>
          </a:p>
          <a:p>
            <a:pPr lvl="3"/>
            <a:r>
              <a:t/>
            </a:r>
          </a:p>
          <a:p>
            <a:pPr lvl="4"/>
            <a:r>
              <a:t/>
            </a:r>
          </a:p>
        </p:txBody>
      </p:sp>
      <p:sp>
        <p:nvSpPr>
          <p:cNvPr id="136" name="Attribution"/>
          <p:cNvSpPr txBox="1"/>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44" name="Gros plan en noir et blanc de feuilles de papier recourbées"/>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Disque gris sur un arrière-plan gris"/>
          <p:cNvSpPr/>
          <p:nvPr>
            <p:ph type="pic" sz="quarter" idx="22"/>
          </p:nvPr>
        </p:nvSpPr>
        <p:spPr>
          <a:xfrm>
            <a:off x="14897100" y="3632200"/>
            <a:ext cx="9131300" cy="6457073"/>
          </a:xfrm>
          <a:prstGeom prst="rect">
            <a:avLst/>
          </a:prstGeom>
        </p:spPr>
        <p:txBody>
          <a:bodyPr lIns="91439" tIns="45719" rIns="91439" bIns="45719">
            <a:noAutofit/>
          </a:bodyPr>
          <a:lstStyle/>
          <a:p>
            <a:pPr/>
          </a:p>
        </p:txBody>
      </p:sp>
      <p:sp>
        <p:nvSpPr>
          <p:cNvPr id="146" name="Image abstraite de deux disques gris qui s’entrecroisent"/>
          <p:cNvSpPr/>
          <p:nvPr>
            <p:ph type="pic" sz="half" idx="23"/>
          </p:nvPr>
        </p:nvSpPr>
        <p:spPr>
          <a:xfrm>
            <a:off x="-749300" y="3632200"/>
            <a:ext cx="11303000" cy="6451600"/>
          </a:xfrm>
          <a:prstGeom prst="rect">
            <a:avLst/>
          </a:prstGeom>
        </p:spPr>
        <p:txBody>
          <a:bodyPr lIns="91439" tIns="45719" rIns="91439" bIns="45719">
            <a:noAutofit/>
          </a:bodyPr>
          <a:lstStyle/>
          <a:p>
            <a:pPr/>
          </a:p>
        </p:txBody>
      </p:sp>
      <p:sp>
        <p:nvSpPr>
          <p:cNvPr id="14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Gros plan en noir et blanc d’une texture tissée"/>
          <p:cNvSpPr/>
          <p:nvPr>
            <p:ph type="pic" idx="21"/>
          </p:nvPr>
        </p:nvSpPr>
        <p:spPr>
          <a:xfrm>
            <a:off x="-38100" y="-1293994"/>
            <a:ext cx="24447500" cy="16295514"/>
          </a:xfrm>
          <a:prstGeom prst="rect">
            <a:avLst/>
          </a:prstGeom>
        </p:spPr>
        <p:txBody>
          <a:bodyPr lIns="91439" tIns="45719" rIns="91439" bIns="45719">
            <a:noAutofit/>
          </a:bodyPr>
          <a:lstStyle/>
          <a:p>
            <a:pPr/>
          </a:p>
        </p:txBody>
      </p:sp>
      <p:sp>
        <p:nvSpPr>
          <p:cNvPr id="1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bg>
      <p:bgPr>
        <a:solidFill>
          <a:srgbClr val="000000"/>
        </a:solidFill>
      </p:bgPr>
    </p:bg>
    <p:spTree>
      <p:nvGrpSpPr>
        <p:cNvPr id="1" name=""/>
        <p:cNvGrpSpPr/>
        <p:nvPr/>
      </p:nvGrpSpPr>
      <p:grpSpPr>
        <a:xfrm>
          <a:off x="0" y="0"/>
          <a:ext cx="0" cy="0"/>
          <a:chOff x="0" y="0"/>
          <a:chExt cx="0" cy="0"/>
        </a:xfrm>
      </p:grpSpPr>
      <p:sp>
        <p:nvSpPr>
          <p:cNvPr id="21" name="Courbe et ligne abstraites grises"/>
          <p:cNvSpPr/>
          <p:nvPr>
            <p:ph type="pic" idx="21"/>
          </p:nvPr>
        </p:nvSpPr>
        <p:spPr>
          <a:xfrm>
            <a:off x="-50800" y="-1828800"/>
            <a:ext cx="24574500" cy="17373600"/>
          </a:xfrm>
          <a:prstGeom prst="rect">
            <a:avLst/>
          </a:prstGeom>
        </p:spPr>
        <p:txBody>
          <a:bodyPr lIns="91439" tIns="45719" rIns="91439" bIns="45719">
            <a:noAutofit/>
          </a:bodyPr>
          <a:lstStyle/>
          <a:p>
            <a:pPr/>
          </a:p>
        </p:txBody>
      </p:sp>
      <p:sp>
        <p:nvSpPr>
          <p:cNvPr id="22" name="Auteur et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23" name="Texte niveau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24" name="Titre de la présentation"/>
          <p:cNvSpPr txBox="1"/>
          <p:nvPr>
            <p:ph type="title" hasCustomPrompt="1"/>
          </p:nvPr>
        </p:nvSpPr>
        <p:spPr>
          <a:xfrm>
            <a:off x="1206500" y="2611945"/>
            <a:ext cx="21971000" cy="4648201"/>
          </a:xfrm>
          <a:prstGeom prst="rect">
            <a:avLst/>
          </a:prstGeom>
        </p:spPr>
        <p:txBody>
          <a:bodyPr anchor="b"/>
          <a:lstStyle>
            <a:lvl1pPr defTabSz="355600">
              <a:defRPr spc="-119" sz="12000"/>
            </a:lvl1pPr>
          </a:lstStyle>
          <a:p>
            <a:pPr/>
            <a:r>
              <a:t>Titre de la présentation</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Couloir d’une structure en béton de plein air sous un ciel partiellement nuageux"/>
          <p:cNvSpPr/>
          <p:nvPr>
            <p:ph type="pic" idx="21"/>
          </p:nvPr>
        </p:nvSpPr>
        <p:spPr>
          <a:xfrm>
            <a:off x="8140700" y="0"/>
            <a:ext cx="20574000" cy="13716000"/>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333500"/>
            <a:ext cx="9779000" cy="5882273"/>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itre de diapositive"/>
          <p:cNvSpPr txBox="1"/>
          <p:nvPr>
            <p:ph type="title" hasCustomPrompt="1"/>
          </p:nvPr>
        </p:nvSpPr>
        <p:spPr>
          <a:prstGeom prst="rect">
            <a:avLst/>
          </a:prstGeom>
        </p:spPr>
        <p:txBody>
          <a:bodyPr/>
          <a:lstStyle/>
          <a:p>
            <a:pPr/>
            <a:r>
              <a:t>Titre de diapositive</a:t>
            </a:r>
          </a:p>
        </p:txBody>
      </p:sp>
      <p:sp>
        <p:nvSpPr>
          <p:cNvPr id="43"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44"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Sous-titre de diapositiv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61" name="Vue à travers un plafond en maille, sous un ciel bleu"/>
          <p:cNvSpPr/>
          <p:nvPr>
            <p:ph type="pic" idx="22"/>
          </p:nvPr>
        </p:nvSpPr>
        <p:spPr>
          <a:xfrm>
            <a:off x="8140700" y="0"/>
            <a:ext cx="20574000" cy="13716000"/>
          </a:xfrm>
          <a:prstGeom prst="rect">
            <a:avLst/>
          </a:prstGeom>
        </p:spPr>
        <p:txBody>
          <a:bodyPr lIns="91439" tIns="45719" rIns="91439" bIns="45719">
            <a:noAutofit/>
          </a:bodyPr>
          <a:lstStyle/>
          <a:p>
            <a:pPr/>
          </a:p>
        </p:txBody>
      </p:sp>
      <p:sp>
        <p:nvSpPr>
          <p:cNvPr id="6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6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petit">
    <p:spTree>
      <p:nvGrpSpPr>
        <p:cNvPr id="1" name=""/>
        <p:cNvGrpSpPr/>
        <p:nvPr/>
      </p:nvGrpSpPr>
      <p:grpSpPr>
        <a:xfrm>
          <a:off x="0" y="0"/>
          <a:ext cx="0" cy="0"/>
          <a:chOff x="0" y="0"/>
          <a:chExt cx="0" cy="0"/>
        </a:xfrm>
      </p:grpSpPr>
      <p:sp>
        <p:nvSpPr>
          <p:cNvPr id="71"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72" name="Titre de diapositive"/>
          <p:cNvSpPr txBox="1"/>
          <p:nvPr>
            <p:ph type="title" hasCustomPrompt="1"/>
          </p:nvPr>
        </p:nvSpPr>
        <p:spPr>
          <a:prstGeom prst="rect">
            <a:avLst/>
          </a:prstGeom>
        </p:spPr>
        <p:txBody>
          <a:bodyPr/>
          <a:lstStyle/>
          <a:p>
            <a:pPr/>
            <a:r>
              <a:t>Titre de diapositive</a:t>
            </a:r>
          </a:p>
        </p:txBody>
      </p:sp>
      <p:sp>
        <p:nvSpPr>
          <p:cNvPr id="7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grand">
    <p:spTree>
      <p:nvGrpSpPr>
        <p:cNvPr id="1" name=""/>
        <p:cNvGrpSpPr/>
        <p:nvPr/>
      </p:nvGrpSpPr>
      <p:grpSpPr>
        <a:xfrm>
          <a:off x="0" y="0"/>
          <a:ext cx="0" cy="0"/>
          <a:chOff x="0" y="0"/>
          <a:chExt cx="0" cy="0"/>
        </a:xfrm>
      </p:grpSpPr>
      <p:sp>
        <p:nvSpPr>
          <p:cNvPr id="81" name="Sous-titre de diapositiv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8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8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Titre de section"/>
          <p:cNvSpPr txBox="1"/>
          <p:nvPr>
            <p:ph type="title" hasCustomPrompt="1"/>
          </p:nvPr>
        </p:nvSpPr>
        <p:spPr>
          <a:xfrm>
            <a:off x="1206500" y="3906899"/>
            <a:ext cx="21971004" cy="4648201"/>
          </a:xfrm>
          <a:prstGeom prst="rect">
            <a:avLst/>
          </a:prstGeom>
        </p:spPr>
        <p:txBody>
          <a:bodyPr anchor="ctr"/>
          <a:lstStyle>
            <a:lvl1pPr>
              <a:defRPr spc="-119" sz="12000"/>
            </a:lvl1pPr>
          </a:lstStyle>
          <a:p>
            <a:pPr/>
            <a:r>
              <a:t>Titre de section</a:t>
            </a:r>
          </a:p>
        </p:txBody>
      </p:sp>
      <p:sp>
        <p:nvSpPr>
          <p:cNvPr id="9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23538179" y="12443459"/>
            <a:ext cx="408941" cy="444501"/>
          </a:xfrm>
          <a:prstGeom prst="rect">
            <a:avLst/>
          </a:prstGeom>
          <a:ln w="12700">
            <a:miter lim="400000"/>
          </a:ln>
        </p:spPr>
        <p:txBody>
          <a:bodyPr wrap="none" lIns="50800" tIns="50800" rIns="50800" bIns="50800" anchor="b">
            <a:spAutoFit/>
          </a:bodyPr>
          <a:lstStyle>
            <a:lvl1pPr algn="r" defTabSz="584200">
              <a:spcBef>
                <a:spcPts val="0"/>
              </a:spcBef>
              <a:defRPr sz="20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1pPr>
      <a:lvl2pPr marL="914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2pPr>
      <a:lvl3pPr marL="1371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3pPr>
      <a:lvl4pPr marL="1828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4pPr>
      <a:lvl5pPr marL="22860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5pPr>
      <a:lvl6pPr marL="2743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6pPr>
      <a:lvl7pPr marL="3200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7pPr>
      <a:lvl8pPr marL="3657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8pPr>
      <a:lvl9pPr marL="4114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JF Dubroca - Septembre 202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r">
              <a:defRPr sz="2900">
                <a:latin typeface="Optima"/>
                <a:ea typeface="Optima"/>
                <a:cs typeface="Optima"/>
                <a:sym typeface="Optima"/>
              </a:defRPr>
            </a:lvl1pPr>
          </a:lstStyle>
          <a:p>
            <a:pPr/>
            <a:r>
              <a:t>JF Dubroca - Septembre 2025</a:t>
            </a:r>
          </a:p>
        </p:txBody>
      </p:sp>
      <p:sp>
        <p:nvSpPr>
          <p:cNvPr id="172" name="Étude de marché…"/>
          <p:cNvSpPr txBox="1"/>
          <p:nvPr>
            <p:ph type="ctrTitle"/>
          </p:nvPr>
        </p:nvSpPr>
        <p:spPr>
          <a:xfrm>
            <a:off x="3738854" y="4768666"/>
            <a:ext cx="16906292" cy="4805793"/>
          </a:xfrm>
          <a:prstGeom prst="rect">
            <a:avLst/>
          </a:prstGeom>
        </p:spPr>
        <p:txBody>
          <a:bodyPr anchor="ctr"/>
          <a:lstStyle/>
          <a:p>
            <a:pPr algn="ctr">
              <a:defRPr>
                <a:latin typeface="Optima"/>
                <a:ea typeface="Optima"/>
                <a:cs typeface="Optima"/>
                <a:sym typeface="Optima"/>
              </a:defRPr>
            </a:pPr>
            <a:r>
              <a:t>Étude de marché</a:t>
            </a:r>
          </a:p>
          <a:p>
            <a:pPr algn="ctr">
              <a:defRPr>
                <a:latin typeface="Optima"/>
                <a:ea typeface="Optima"/>
                <a:cs typeface="Optima"/>
                <a:sym typeface="Optima"/>
              </a:defRPr>
            </a:pPr>
          </a:p>
          <a:p>
            <a:pPr algn="ctr">
              <a:defRPr spc="-72" sz="7300">
                <a:latin typeface="Optima"/>
                <a:ea typeface="Optima"/>
                <a:cs typeface="Optima"/>
                <a:sym typeface="Optima"/>
              </a:defRPr>
            </a:pPr>
            <a:r>
              <a:t>Développement d’activité à l’international</a:t>
            </a:r>
          </a:p>
        </p:txBody>
      </p:sp>
      <p:sp>
        <p:nvSpPr>
          <p:cNvPr id="173" name="Numéro de diapositive"/>
          <p:cNvSpPr txBox="1"/>
          <p:nvPr>
            <p:ph type="sldNum" sz="quarter" idx="2"/>
          </p:nvPr>
        </p:nvSpPr>
        <p:spPr>
          <a:xfrm>
            <a:off x="11996673" y="12788900"/>
            <a:ext cx="326137" cy="561979"/>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6" name="L’analyse en composantes principales"/>
          <p:cNvSpPr txBox="1"/>
          <p:nvPr>
            <p:ph type="ctrTitle"/>
          </p:nvPr>
        </p:nvSpPr>
        <p:spPr>
          <a:xfrm>
            <a:off x="777074" y="763546"/>
            <a:ext cx="22765335" cy="1825060"/>
          </a:xfrm>
          <a:prstGeom prst="rect">
            <a:avLst/>
          </a:prstGeom>
        </p:spPr>
        <p:txBody>
          <a:bodyPr anchor="ctr"/>
          <a:lstStyle>
            <a:lvl1pPr>
              <a:defRPr spc="-101" sz="10100">
                <a:latin typeface="Optima"/>
                <a:ea typeface="Optima"/>
                <a:cs typeface="Optima"/>
                <a:sym typeface="Optima"/>
              </a:defRPr>
            </a:lvl1pPr>
          </a:lstStyle>
          <a:p>
            <a:pPr/>
            <a:r>
              <a:t>L’analyse en composantes principales</a:t>
            </a:r>
          </a:p>
        </p:txBody>
      </p:sp>
      <p:sp>
        <p:nvSpPr>
          <p:cNvPr id="257" name="Numéro de diapositive"/>
          <p:cNvSpPr txBox="1"/>
          <p:nvPr>
            <p:ph type="sldNum" sz="quarter" idx="2"/>
          </p:nvPr>
        </p:nvSpPr>
        <p:spPr>
          <a:xfrm>
            <a:off x="11784837" y="12792655"/>
            <a:ext cx="537973"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grpSp>
        <p:nvGrpSpPr>
          <p:cNvPr id="260" name="Grouper"/>
          <p:cNvGrpSpPr/>
          <p:nvPr/>
        </p:nvGrpSpPr>
        <p:grpSpPr>
          <a:xfrm>
            <a:off x="777074" y="3040631"/>
            <a:ext cx="22829853" cy="3483282"/>
            <a:chOff x="0" y="0"/>
            <a:chExt cx="22829851" cy="3483281"/>
          </a:xfrm>
        </p:grpSpPr>
        <p:sp>
          <p:nvSpPr>
            <p:cNvPr id="258" name="Une analyse en composantes principales a été réalisée de manière à synthétiser les variables en groupes significatifs"/>
            <p:cNvSpPr txBox="1"/>
            <p:nvPr/>
          </p:nvSpPr>
          <p:spPr>
            <a:xfrm>
              <a:off x="0" y="0"/>
              <a:ext cx="22829852" cy="1336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9">
                  <a:latin typeface="Optima"/>
                  <a:ea typeface="Optima"/>
                  <a:cs typeface="Optima"/>
                  <a:sym typeface="Optima"/>
                </a:defRPr>
              </a:lvl1pPr>
            </a:lstStyle>
            <a:p>
              <a:pPr/>
              <a:r>
                <a:t>Une analyse en composantes principales a été réalisée de manière à synthétiser les variables en groupes significatifs </a:t>
              </a:r>
            </a:p>
          </p:txBody>
        </p:sp>
        <p:sp>
          <p:nvSpPr>
            <p:cNvPr id="259" name="Plusieurs méthodes de normalisation ont été testées, la méthode MinMaxScaler semble donner les meilleurs résultats.…"/>
            <p:cNvSpPr txBox="1"/>
            <p:nvPr/>
          </p:nvSpPr>
          <p:spPr>
            <a:xfrm>
              <a:off x="0" y="1418240"/>
              <a:ext cx="15019171" cy="2065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defTabSz="355600">
                <a:lnSpc>
                  <a:spcPct val="90000"/>
                </a:lnSpc>
                <a:spcBef>
                  <a:spcPts val="0"/>
                </a:spcBef>
                <a:defRPr spc="-35" sz="3500">
                  <a:latin typeface="Optima"/>
                  <a:ea typeface="Optima"/>
                  <a:cs typeface="Optima"/>
                  <a:sym typeface="Optima"/>
                </a:defRPr>
              </a:pPr>
              <a:r>
                <a:t>Plusieurs méthodes de normalisation ont été testées, la méthode MinMaxScaler semble donner les meilleurs résultats.</a:t>
              </a:r>
            </a:p>
            <a:p>
              <a:pPr defTabSz="355600">
                <a:lnSpc>
                  <a:spcPct val="90000"/>
                </a:lnSpc>
                <a:spcBef>
                  <a:spcPts val="0"/>
                </a:spcBef>
                <a:defRPr spc="-35" sz="3500">
                  <a:latin typeface="Optima"/>
                  <a:ea typeface="Optima"/>
                  <a:cs typeface="Optima"/>
                  <a:sym typeface="Optima"/>
                </a:defRPr>
              </a:pPr>
              <a:r>
                <a:t>5 composantes permettent de synthétiser 80% de l’information. </a:t>
              </a:r>
            </a:p>
            <a:p>
              <a:pPr defTabSz="355600">
                <a:lnSpc>
                  <a:spcPct val="90000"/>
                </a:lnSpc>
                <a:spcBef>
                  <a:spcPts val="0"/>
                </a:spcBef>
                <a:defRPr spc="-35" sz="3500">
                  <a:latin typeface="Optima"/>
                  <a:ea typeface="Optima"/>
                  <a:cs typeface="Optima"/>
                  <a:sym typeface="Optima"/>
                </a:defRPr>
              </a:pPr>
              <a:r>
                <a:t>L’analyse des cercles de corrélation permet d’interpréter les compostantes:</a:t>
              </a:r>
            </a:p>
          </p:txBody>
        </p:sp>
      </p:grpSp>
      <p:pic>
        <p:nvPicPr>
          <p:cNvPr id="261" name="Cercle de corrélation.png" descr="Cercle de corrélation.png"/>
          <p:cNvPicPr>
            <a:picLocks noChangeAspect="1"/>
          </p:cNvPicPr>
          <p:nvPr/>
        </p:nvPicPr>
        <p:blipFill>
          <a:blip r:embed="rId3">
            <a:extLst/>
          </a:blip>
          <a:stretch>
            <a:fillRect/>
          </a:stretch>
        </p:blipFill>
        <p:spPr>
          <a:xfrm>
            <a:off x="16827500" y="4038600"/>
            <a:ext cx="7175500" cy="5740400"/>
          </a:xfrm>
          <a:prstGeom prst="rect">
            <a:avLst/>
          </a:prstGeom>
          <a:ln w="12700">
            <a:miter lim="400000"/>
          </a:ln>
        </p:spPr>
      </p:pic>
      <p:sp>
        <p:nvSpPr>
          <p:cNvPr id="262" name="- Composante 5: représente les pays peu peuplés avec une grande disponibilité alimentaire."/>
          <p:cNvSpPr txBox="1"/>
          <p:nvPr/>
        </p:nvSpPr>
        <p:spPr>
          <a:xfrm>
            <a:off x="764374" y="11755942"/>
            <a:ext cx="15019171" cy="12161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5" sz="3500">
                <a:latin typeface="Optima"/>
                <a:ea typeface="Optima"/>
                <a:cs typeface="Optima"/>
                <a:sym typeface="Optima"/>
              </a:defRPr>
            </a:pPr>
            <a:r>
              <a:t> - </a:t>
            </a:r>
            <a:r>
              <a:rPr b="1" u="sng"/>
              <a:t>Composante 5</a:t>
            </a:r>
            <a:r>
              <a:t>: représente les pays peu peuplés avec une grande disponibilité alimentaire.</a:t>
            </a:r>
          </a:p>
        </p:txBody>
      </p:sp>
      <p:sp>
        <p:nvSpPr>
          <p:cNvPr id="263" name="- Composante 4: représente les pays éloignés de la France qui ont une forte activité commerciale (import - export)."/>
          <p:cNvSpPr txBox="1"/>
          <p:nvPr/>
        </p:nvSpPr>
        <p:spPr>
          <a:xfrm>
            <a:off x="764374" y="10527141"/>
            <a:ext cx="15019171" cy="12161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5" sz="3500">
                <a:latin typeface="Optima"/>
                <a:ea typeface="Optima"/>
                <a:cs typeface="Optima"/>
                <a:sym typeface="Optima"/>
              </a:defRPr>
            </a:pPr>
            <a:r>
              <a:t>- </a:t>
            </a:r>
            <a:r>
              <a:rPr b="1" u="sng"/>
              <a:t>Composante 4</a:t>
            </a:r>
            <a:r>
              <a:t>: représente les pays éloignés de la France qui ont une forte activité commerciale (import - export). </a:t>
            </a:r>
          </a:p>
        </p:txBody>
      </p:sp>
      <p:sp>
        <p:nvSpPr>
          <p:cNvPr id="264" name="- Composante 3: représente les pays très peuplés éloignés de la France avec une forte autonomie et une stabilité politique faible."/>
          <p:cNvSpPr txBox="1"/>
          <p:nvPr/>
        </p:nvSpPr>
        <p:spPr>
          <a:xfrm>
            <a:off x="764374" y="9298340"/>
            <a:ext cx="15019171" cy="12161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5" sz="3500">
                <a:latin typeface="Optima"/>
                <a:ea typeface="Optima"/>
                <a:cs typeface="Optima"/>
                <a:sym typeface="Optima"/>
              </a:defRPr>
            </a:pPr>
            <a:r>
              <a:t> - </a:t>
            </a:r>
            <a:r>
              <a:rPr b="1" u="sng"/>
              <a:t>Composante 3</a:t>
            </a:r>
            <a:r>
              <a:t>: représente les pays très peuplés éloignés de la France avec une forte autonomie et une stabilité politique faible. </a:t>
            </a:r>
          </a:p>
        </p:txBody>
      </p:sp>
      <p:sp>
        <p:nvSpPr>
          <p:cNvPr id="265" name="- Composante 2: représente les pays distants de la France avec une bonne disponibilité alimentaire et une production modérée."/>
          <p:cNvSpPr txBox="1"/>
          <p:nvPr/>
        </p:nvSpPr>
        <p:spPr>
          <a:xfrm>
            <a:off x="764374" y="8069538"/>
            <a:ext cx="15019171" cy="12161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5" sz="3500">
                <a:latin typeface="Optima"/>
                <a:ea typeface="Optima"/>
                <a:cs typeface="Optima"/>
                <a:sym typeface="Optima"/>
              </a:defRPr>
            </a:pPr>
            <a:r>
              <a:t> - </a:t>
            </a:r>
            <a:r>
              <a:rPr b="1" u="sng"/>
              <a:t>Composante 2</a:t>
            </a:r>
            <a:r>
              <a:t>: représente les pays distants de la France avec une bonne disponibilité alimentaire et une production modérée. </a:t>
            </a:r>
          </a:p>
        </p:txBody>
      </p:sp>
      <p:sp>
        <p:nvSpPr>
          <p:cNvPr id="266" name="- Composante 1: représente les pays ayant une bonne santé économique et une bonne stabilité politique."/>
          <p:cNvSpPr txBox="1"/>
          <p:nvPr/>
        </p:nvSpPr>
        <p:spPr>
          <a:xfrm>
            <a:off x="764374" y="6840737"/>
            <a:ext cx="15019171" cy="12161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5" sz="3500">
                <a:latin typeface="Optima"/>
                <a:ea typeface="Optima"/>
                <a:cs typeface="Optima"/>
                <a:sym typeface="Optima"/>
              </a:defRPr>
            </a:pPr>
            <a:r>
              <a:t>- </a:t>
            </a:r>
            <a:r>
              <a:rPr b="1" u="sng"/>
              <a:t>Composante 1</a:t>
            </a:r>
            <a:r>
              <a:t>: représente les pays ayant une bonne santé économique et une bonne stabilité politique. </a:t>
            </a:r>
          </a:p>
        </p:txBody>
      </p:sp>
      <p:pic>
        <p:nvPicPr>
          <p:cNvPr id="267" name="Éboulis des valeurs propres.png" descr="Éboulis des valeurs propres.png"/>
          <p:cNvPicPr>
            <a:picLocks noChangeAspect="1"/>
          </p:cNvPicPr>
          <p:nvPr/>
        </p:nvPicPr>
        <p:blipFill>
          <a:blip r:embed="rId4">
            <a:extLst/>
          </a:blip>
          <a:stretch>
            <a:fillRect/>
          </a:stretch>
        </p:blipFill>
        <p:spPr>
          <a:xfrm>
            <a:off x="16570334" y="9919934"/>
            <a:ext cx="6251113" cy="26790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wipe dir="d"/>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60"/>
                                        </p:tgtEl>
                                        <p:attrNameLst>
                                          <p:attrName>style.visibility</p:attrName>
                                        </p:attrNameLst>
                                      </p:cBhvr>
                                      <p:to>
                                        <p:strVal val="visible"/>
                                      </p:to>
                                    </p:set>
                                    <p:anim calcmode="lin" valueType="num">
                                      <p:cBhvr>
                                        <p:cTn id="7" dur="1000" fill="hold"/>
                                        <p:tgtEl>
                                          <p:spTgt spid="260"/>
                                        </p:tgtEl>
                                        <p:attrNameLst>
                                          <p:attrName>ppt_w</p:attrName>
                                        </p:attrNameLst>
                                      </p:cBhvr>
                                      <p:tavLst>
                                        <p:tav tm="0">
                                          <p:val>
                                            <p:fltVal val="0"/>
                                          </p:val>
                                        </p:tav>
                                        <p:tav tm="100000">
                                          <p:val>
                                            <p:strVal val="#ppt_w"/>
                                          </p:val>
                                        </p:tav>
                                      </p:tavLst>
                                    </p:anim>
                                    <p:anim calcmode="lin" valueType="num">
                                      <p:cBhvr>
                                        <p:cTn id="8" dur="1000" fill="hold"/>
                                        <p:tgtEl>
                                          <p:spTgt spid="26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mph" nodeType="clickEffect" presetID="9" grpId="2" fill="hold">
                                  <p:stCondLst>
                                    <p:cond delay="0"/>
                                  </p:stCondLst>
                                  <p:childTnLst>
                                    <p:set>
                                      <p:cBhvr>
                                        <p:cTn id="12" dur="indefinite" fill="hold"/>
                                        <p:tgtEl>
                                          <p:spTgt spid="260"/>
                                        </p:tgtEl>
                                        <p:attrNameLst>
                                          <p:attrName>style.opacity</p:attrName>
                                        </p:attrNameLst>
                                      </p:cBhvr>
                                      <p:to>
                                        <p:strVal val="0.00"/>
                                      </p:to>
                                    </p:set>
                                    <p:animEffect filter="image" prLst="opacity: 0.00; ">
                                      <p:cBhvr>
                                        <p:cTn id="13" dur="indefinite" fill="hold"/>
                                        <p:tgtEl>
                                          <p:spTgt spid="260"/>
                                        </p:tgtEl>
                                      </p:cBhvr>
                                    </p:animEffect>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67"/>
                                        </p:tgtEl>
                                        <p:attrNameLst>
                                          <p:attrName>style.visibility</p:attrName>
                                        </p:attrNameLst>
                                      </p:cBhvr>
                                      <p:to>
                                        <p:strVal val="visible"/>
                                      </p:to>
                                    </p:set>
                                    <p:anim calcmode="lin" valueType="num">
                                      <p:cBhvr>
                                        <p:cTn id="17" dur="0" fill="hold"/>
                                        <p:tgtEl>
                                          <p:spTgt spid="267"/>
                                        </p:tgtEl>
                                        <p:attrNameLst>
                                          <p:attrName>ppt_w</p:attrName>
                                        </p:attrNameLst>
                                      </p:cBhvr>
                                      <p:tavLst>
                                        <p:tav tm="0">
                                          <p:val>
                                            <p:fltVal val="0"/>
                                          </p:val>
                                        </p:tav>
                                        <p:tav tm="100000">
                                          <p:val>
                                            <p:strVal val="#ppt_w"/>
                                          </p:val>
                                        </p:tav>
                                      </p:tavLst>
                                    </p:anim>
                                    <p:anim calcmode="lin" valueType="num">
                                      <p:cBhvr>
                                        <p:cTn id="18" dur="0" fill="hold"/>
                                        <p:tgtEl>
                                          <p:spTgt spid="267"/>
                                        </p:tgtEl>
                                        <p:attrNameLst>
                                          <p:attrName>ppt_h</p:attrName>
                                        </p:attrNameLst>
                                      </p:cBhvr>
                                      <p:tavLst>
                                        <p:tav tm="0">
                                          <p:val>
                                            <p:fltVal val="0"/>
                                          </p:val>
                                        </p:tav>
                                        <p:tav tm="100000">
                                          <p:val>
                                            <p:strVal val="#ppt_h"/>
                                          </p:val>
                                        </p:tav>
                                      </p:tavLst>
                                    </p:anim>
                                  </p:childTnLst>
                                </p:cTn>
                              </p:par>
                            </p:childTnLst>
                          </p:cTn>
                        </p:par>
                        <p:par>
                          <p:cTn id="19" fill="hold">
                            <p:stCondLst>
                              <p:cond delay="0"/>
                            </p:stCondLst>
                            <p:childTnLst>
                              <p:par>
                                <p:cTn id="20" presetClass="emph" nodeType="afterEffect" presetSubtype="0" presetID="6" grpId="4" accel="50000" decel="50000" fill="hold">
                                  <p:stCondLst>
                                    <p:cond delay="0"/>
                                  </p:stCondLst>
                                  <p:childTnLst>
                                    <p:animScale>
                                      <p:cBhvr>
                                        <p:cTn id="21" dur="1000" fill="hold"/>
                                        <p:tgtEl>
                                          <p:spTgt spid="267"/>
                                        </p:tgtEl>
                                      </p:cBhvr>
                                      <p:by x="417908" y="417908"/>
                                    </p:animScale>
                                  </p:childTnLst>
                                </p:cTn>
                              </p:par>
                            </p:childTnLst>
                          </p:cTn>
                        </p:par>
                        <p:par>
                          <p:cTn id="22" fill="hold">
                            <p:stCondLst>
                              <p:cond delay="0"/>
                            </p:stCondLst>
                            <p:childTnLst>
                              <p:par>
                                <p:cTn id="23" presetClass="path" nodeType="withEffect" presetSubtype="0" presetID="-1" grpId="5" accel="50000" decel="50000" fill="hold">
                                  <p:stCondLst>
                                    <p:cond delay="0"/>
                                  </p:stCondLst>
                                  <p:childTnLst>
                                    <p:animMotion path="M 0.000000 0.000000 L -0.307478 -0.275728" origin="layout" pathEditMode="relative">
                                      <p:cBhvr>
                                        <p:cTn id="24" dur="1000" fill="hold"/>
                                        <p:tgtEl>
                                          <p:spTgt spid="26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Class="emph" nodeType="clickEffect" presetSubtype="0" presetID="6" grpId="6" accel="50000" decel="50000" fill="hold">
                                  <p:stCondLst>
                                    <p:cond delay="0"/>
                                  </p:stCondLst>
                                  <p:childTnLst>
                                    <p:animScale>
                                      <p:cBhvr>
                                        <p:cTn id="28" dur="1000" fill="hold"/>
                                        <p:tgtEl>
                                          <p:spTgt spid="267"/>
                                        </p:tgtEl>
                                      </p:cBhvr>
                                      <p:by x="23918" y="23918"/>
                                    </p:animScale>
                                  </p:childTnLst>
                                </p:cTn>
                              </p:par>
                            </p:childTnLst>
                          </p:cTn>
                        </p:par>
                        <p:par>
                          <p:cTn id="29" fill="hold">
                            <p:stCondLst>
                              <p:cond delay="0"/>
                            </p:stCondLst>
                            <p:childTnLst>
                              <p:par>
                                <p:cTn id="30" presetClass="path" nodeType="withEffect" presetSubtype="0" presetID="-1" grpId="7" accel="50000" decel="50000" fill="hold">
                                  <p:stCondLst>
                                    <p:cond delay="0"/>
                                  </p:stCondLst>
                                  <p:childTnLst>
                                    <p:animMotion path="M -0.307478 -0.275728 C -0.307478 -0.275728 -0.377254 -0.029628 0.000074 -0.000132" origin="layout" pathEditMode="relative">
                                      <p:cBhvr>
                                        <p:cTn id="31" dur="1000" fill="hold"/>
                                        <p:tgtEl>
                                          <p:spTgt spid="267"/>
                                        </p:tgtEl>
                                        <p:attrNameLst>
                                          <p:attrName>ppt_x</p:attrName>
                                          <p:attrName>ppt_y</p:attrName>
                                        </p:attrNameLst>
                                      </p:cBhvr>
                                    </p:animMotion>
                                  </p:childTnLst>
                                </p:cTn>
                              </p:par>
                            </p:childTnLst>
                          </p:cTn>
                        </p:par>
                        <p:par>
                          <p:cTn id="32" fill="hold">
                            <p:stCondLst>
                              <p:cond delay="0"/>
                            </p:stCondLst>
                            <p:childTnLst>
                              <p:par>
                                <p:cTn id="33" presetClass="emph" nodeType="withEffect" presetID="9" grpId="8" fill="hold">
                                  <p:stCondLst>
                                    <p:cond delay="0"/>
                                  </p:stCondLst>
                                  <p:childTnLst>
                                    <p:set>
                                      <p:cBhvr>
                                        <p:cTn id="34" dur="indefinite" fill="hold"/>
                                        <p:tgtEl>
                                          <p:spTgt spid="267"/>
                                        </p:tgtEl>
                                        <p:attrNameLst>
                                          <p:attrName>style.opacity</p:attrName>
                                        </p:attrNameLst>
                                      </p:cBhvr>
                                      <p:to>
                                        <p:strVal val="0.00"/>
                                      </p:to>
                                    </p:set>
                                    <p:animEffect filter="image" prLst="opacity: 0.00; ">
                                      <p:cBhvr>
                                        <p:cTn id="35" dur="indefinite" fill="hold"/>
                                        <p:tgtEl>
                                          <p:spTgt spid="267"/>
                                        </p:tgtEl>
                                      </p:cBhvr>
                                    </p:animEffect>
                                  </p:childTnLst>
                                </p:cTn>
                              </p:par>
                            </p:childTnLst>
                          </p:cTn>
                        </p:par>
                        <p:par>
                          <p:cTn id="36" fill="hold">
                            <p:stCondLst>
                              <p:cond delay="1000"/>
                            </p:stCondLst>
                            <p:childTnLst>
                              <p:par>
                                <p:cTn id="37" presetClass="entr" nodeType="afterEffect" presetSubtype="16" presetID="23" grpId="9" fill="hold">
                                  <p:stCondLst>
                                    <p:cond delay="0"/>
                                  </p:stCondLst>
                                  <p:iterate type="el" backwards="0">
                                    <p:tmAbs val="0"/>
                                  </p:iterate>
                                  <p:childTnLst>
                                    <p:set>
                                      <p:cBhvr>
                                        <p:cTn id="38" fill="hold"/>
                                        <p:tgtEl>
                                          <p:spTgt spid="261"/>
                                        </p:tgtEl>
                                        <p:attrNameLst>
                                          <p:attrName>style.visibility</p:attrName>
                                        </p:attrNameLst>
                                      </p:cBhvr>
                                      <p:to>
                                        <p:strVal val="visible"/>
                                      </p:to>
                                    </p:set>
                                    <p:anim calcmode="lin" valueType="num">
                                      <p:cBhvr>
                                        <p:cTn id="39" dur="0" fill="hold"/>
                                        <p:tgtEl>
                                          <p:spTgt spid="261"/>
                                        </p:tgtEl>
                                        <p:attrNameLst>
                                          <p:attrName>ppt_w</p:attrName>
                                        </p:attrNameLst>
                                      </p:cBhvr>
                                      <p:tavLst>
                                        <p:tav tm="0">
                                          <p:val>
                                            <p:fltVal val="0"/>
                                          </p:val>
                                        </p:tav>
                                        <p:tav tm="100000">
                                          <p:val>
                                            <p:strVal val="#ppt_w"/>
                                          </p:val>
                                        </p:tav>
                                      </p:tavLst>
                                    </p:anim>
                                    <p:anim calcmode="lin" valueType="num">
                                      <p:cBhvr>
                                        <p:cTn id="40" dur="0" fill="hold"/>
                                        <p:tgtEl>
                                          <p:spTgt spid="261"/>
                                        </p:tgtEl>
                                        <p:attrNameLst>
                                          <p:attrName>ppt_h</p:attrName>
                                        </p:attrNameLst>
                                      </p:cBhvr>
                                      <p:tavLst>
                                        <p:tav tm="0">
                                          <p:val>
                                            <p:fltVal val="0"/>
                                          </p:val>
                                        </p:tav>
                                        <p:tav tm="100000">
                                          <p:val>
                                            <p:strVal val="#ppt_h"/>
                                          </p:val>
                                        </p:tav>
                                      </p:tavLst>
                                    </p:anim>
                                  </p:childTnLst>
                                </p:cTn>
                              </p:par>
                            </p:childTnLst>
                          </p:cTn>
                        </p:par>
                        <p:par>
                          <p:cTn id="41" fill="hold">
                            <p:stCondLst>
                              <p:cond delay="0"/>
                            </p:stCondLst>
                            <p:childTnLst>
                              <p:par>
                                <p:cTn id="42" presetClass="emph" nodeType="afterEffect" presetSubtype="0" presetID="6" grpId="10" accel="50000" decel="50000" fill="hold">
                                  <p:stCondLst>
                                    <p:cond delay="0"/>
                                  </p:stCondLst>
                                  <p:childTnLst>
                                    <p:animScale>
                                      <p:cBhvr>
                                        <p:cTn id="43" dur="1000" fill="hold"/>
                                        <p:tgtEl>
                                          <p:spTgt spid="261"/>
                                        </p:tgtEl>
                                      </p:cBhvr>
                                      <p:by x="193982" y="193982"/>
                                    </p:animScale>
                                  </p:childTnLst>
                                </p:cTn>
                              </p:par>
                            </p:childTnLst>
                          </p:cTn>
                        </p:par>
                        <p:par>
                          <p:cTn id="44" fill="hold">
                            <p:stCondLst>
                              <p:cond delay="0"/>
                            </p:stCondLst>
                            <p:childTnLst>
                              <p:par>
                                <p:cTn id="45" presetClass="path" nodeType="withEffect" presetSubtype="0" presetID="-1" grpId="11" accel="50000" decel="50000" fill="hold">
                                  <p:stCondLst>
                                    <p:cond delay="0"/>
                                  </p:stCondLst>
                                  <p:childTnLst>
                                    <p:animMotion path="M 0.000000 0.000000 L -0.281510 0.043889" origin="layout" pathEditMode="relative">
                                      <p:cBhvr>
                                        <p:cTn id="46" dur="1000" fill="hold"/>
                                        <p:tgtEl>
                                          <p:spTgt spid="261"/>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Class="emph" nodeType="clickEffect" presetSubtype="0" presetID="6" grpId="12" accel="50000" decel="50000" fill="hold">
                                  <p:stCondLst>
                                    <p:cond delay="0"/>
                                  </p:stCondLst>
                                  <p:childTnLst>
                                    <p:animScale>
                                      <p:cBhvr>
                                        <p:cTn id="50" dur="1000" fill="hold"/>
                                        <p:tgtEl>
                                          <p:spTgt spid="261"/>
                                        </p:tgtEl>
                                      </p:cBhvr>
                                      <p:by x="51551" y="51551"/>
                                    </p:animScale>
                                  </p:childTnLst>
                                </p:cTn>
                              </p:par>
                            </p:childTnLst>
                          </p:cTn>
                        </p:par>
                        <p:par>
                          <p:cTn id="51" fill="hold">
                            <p:stCondLst>
                              <p:cond delay="0"/>
                            </p:stCondLst>
                            <p:childTnLst>
                              <p:par>
                                <p:cTn id="52" presetClass="path" nodeType="withEffect" presetSubtype="0" presetID="-1" grpId="13" accel="50000" decel="50000" fill="hold">
                                  <p:stCondLst>
                                    <p:cond delay="0"/>
                                  </p:stCondLst>
                                  <p:childTnLst>
                                    <p:animMotion path="M -0.281510 0.043889 L 0.000000 0.000000" origin="layout" pathEditMode="relative">
                                      <p:cBhvr>
                                        <p:cTn id="53" dur="1000" fill="hold"/>
                                        <p:tgtEl>
                                          <p:spTgt spid="261"/>
                                        </p:tgtEl>
                                        <p:attrNameLst>
                                          <p:attrName>ppt_x</p:attrName>
                                          <p:attrName>ppt_y</p:attrName>
                                        </p:attrNameLst>
                                      </p:cBhvr>
                                    </p:animMotion>
                                  </p:childTnLst>
                                </p:cTn>
                              </p:par>
                            </p:childTnLst>
                          </p:cTn>
                        </p:par>
                        <p:par>
                          <p:cTn id="54" fill="hold">
                            <p:stCondLst>
                              <p:cond delay="0"/>
                            </p:stCondLst>
                            <p:childTnLst>
                              <p:par>
                                <p:cTn id="55" presetClass="emph" nodeType="withEffect" presetID="9" grpId="14" fill="hold">
                                  <p:stCondLst>
                                    <p:cond delay="0"/>
                                  </p:stCondLst>
                                  <p:childTnLst>
                                    <p:set>
                                      <p:cBhvr>
                                        <p:cTn id="56" dur="indefinite" fill="hold"/>
                                        <p:tgtEl>
                                          <p:spTgt spid="260"/>
                                        </p:tgtEl>
                                        <p:attrNameLst>
                                          <p:attrName>style.opacity</p:attrName>
                                        </p:attrNameLst>
                                      </p:cBhvr>
                                      <p:to>
                                        <p:strVal val="1.00"/>
                                      </p:to>
                                    </p:set>
                                    <p:animEffect filter="image" prLst="opacity: 1.00; ">
                                      <p:cBhvr>
                                        <p:cTn id="57" dur="indefinite" fill="hold"/>
                                        <p:tgtEl>
                                          <p:spTgt spid="260"/>
                                        </p:tgtEl>
                                      </p:cBhvr>
                                    </p:animEffect>
                                  </p:childTnLst>
                                </p:cTn>
                              </p:par>
                            </p:childTnLst>
                          </p:cTn>
                        </p:par>
                        <p:par>
                          <p:cTn id="58" fill="hold">
                            <p:stCondLst>
                              <p:cond delay="0"/>
                            </p:stCondLst>
                            <p:childTnLst>
                              <p:par>
                                <p:cTn id="59" presetClass="emph" nodeType="withEffect" presetID="9" grpId="15" fill="hold">
                                  <p:stCondLst>
                                    <p:cond delay="0"/>
                                  </p:stCondLst>
                                  <p:childTnLst>
                                    <p:set>
                                      <p:cBhvr>
                                        <p:cTn id="60" dur="indefinite" fill="hold"/>
                                        <p:tgtEl>
                                          <p:spTgt spid="267"/>
                                        </p:tgtEl>
                                        <p:attrNameLst>
                                          <p:attrName>style.opacity</p:attrName>
                                        </p:attrNameLst>
                                      </p:cBhvr>
                                      <p:to>
                                        <p:strVal val="1.00"/>
                                      </p:to>
                                    </p:set>
                                    <p:animEffect filter="image" prLst="opacity: 1.00; ">
                                      <p:cBhvr>
                                        <p:cTn id="61" dur="indefinite" fill="hold"/>
                                        <p:tgtEl>
                                          <p:spTgt spid="267"/>
                                        </p:tgtEl>
                                      </p:cBhvr>
                                    </p:animEffect>
                                  </p:childTnLst>
                                </p:cTn>
                              </p:par>
                            </p:childTnLst>
                          </p:cTn>
                        </p:par>
                        <p:par>
                          <p:cTn id="62" fill="hold">
                            <p:stCondLst>
                              <p:cond delay="1000"/>
                            </p:stCondLst>
                            <p:childTnLst>
                              <p:par>
                                <p:cTn id="63" presetClass="entr" nodeType="afterEffect" presetSubtype="16" presetID="23" grpId="16" fill="hold">
                                  <p:stCondLst>
                                    <p:cond delay="0"/>
                                  </p:stCondLst>
                                  <p:iterate type="el" backwards="0">
                                    <p:tmAbs val="0"/>
                                  </p:iterate>
                                  <p:childTnLst>
                                    <p:set>
                                      <p:cBhvr>
                                        <p:cTn id="64" fill="hold"/>
                                        <p:tgtEl>
                                          <p:spTgt spid="266"/>
                                        </p:tgtEl>
                                        <p:attrNameLst>
                                          <p:attrName>style.visibility</p:attrName>
                                        </p:attrNameLst>
                                      </p:cBhvr>
                                      <p:to>
                                        <p:strVal val="visible"/>
                                      </p:to>
                                    </p:set>
                                    <p:anim calcmode="lin" valueType="num">
                                      <p:cBhvr>
                                        <p:cTn id="65" dur="1000" fill="hold"/>
                                        <p:tgtEl>
                                          <p:spTgt spid="266"/>
                                        </p:tgtEl>
                                        <p:attrNameLst>
                                          <p:attrName>ppt_w</p:attrName>
                                        </p:attrNameLst>
                                      </p:cBhvr>
                                      <p:tavLst>
                                        <p:tav tm="0">
                                          <p:val>
                                            <p:fltVal val="0"/>
                                          </p:val>
                                        </p:tav>
                                        <p:tav tm="100000">
                                          <p:val>
                                            <p:strVal val="#ppt_w"/>
                                          </p:val>
                                        </p:tav>
                                      </p:tavLst>
                                    </p:anim>
                                    <p:anim calcmode="lin" valueType="num">
                                      <p:cBhvr>
                                        <p:cTn id="66" dur="1000" fill="hold"/>
                                        <p:tgtEl>
                                          <p:spTgt spid="266"/>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16" presetID="23" grpId="17" fill="hold">
                                  <p:stCondLst>
                                    <p:cond delay="0"/>
                                  </p:stCondLst>
                                  <p:iterate type="el" backwards="0">
                                    <p:tmAbs val="0"/>
                                  </p:iterate>
                                  <p:childTnLst>
                                    <p:set>
                                      <p:cBhvr>
                                        <p:cTn id="70" fill="hold"/>
                                        <p:tgtEl>
                                          <p:spTgt spid="265"/>
                                        </p:tgtEl>
                                        <p:attrNameLst>
                                          <p:attrName>style.visibility</p:attrName>
                                        </p:attrNameLst>
                                      </p:cBhvr>
                                      <p:to>
                                        <p:strVal val="visible"/>
                                      </p:to>
                                    </p:set>
                                    <p:anim calcmode="lin" valueType="num">
                                      <p:cBhvr>
                                        <p:cTn id="71" dur="1000" fill="hold"/>
                                        <p:tgtEl>
                                          <p:spTgt spid="265"/>
                                        </p:tgtEl>
                                        <p:attrNameLst>
                                          <p:attrName>ppt_w</p:attrName>
                                        </p:attrNameLst>
                                      </p:cBhvr>
                                      <p:tavLst>
                                        <p:tav tm="0">
                                          <p:val>
                                            <p:fltVal val="0"/>
                                          </p:val>
                                        </p:tav>
                                        <p:tav tm="100000">
                                          <p:val>
                                            <p:strVal val="#ppt_w"/>
                                          </p:val>
                                        </p:tav>
                                      </p:tavLst>
                                    </p:anim>
                                    <p:anim calcmode="lin" valueType="num">
                                      <p:cBhvr>
                                        <p:cTn id="72" dur="1000" fill="hold"/>
                                        <p:tgtEl>
                                          <p:spTgt spid="265"/>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Class="entr" nodeType="clickEffect" presetSubtype="16" presetID="23" grpId="18" fill="hold">
                                  <p:stCondLst>
                                    <p:cond delay="0"/>
                                  </p:stCondLst>
                                  <p:iterate type="el" backwards="0">
                                    <p:tmAbs val="0"/>
                                  </p:iterate>
                                  <p:childTnLst>
                                    <p:set>
                                      <p:cBhvr>
                                        <p:cTn id="76" fill="hold"/>
                                        <p:tgtEl>
                                          <p:spTgt spid="264"/>
                                        </p:tgtEl>
                                        <p:attrNameLst>
                                          <p:attrName>style.visibility</p:attrName>
                                        </p:attrNameLst>
                                      </p:cBhvr>
                                      <p:to>
                                        <p:strVal val="visible"/>
                                      </p:to>
                                    </p:set>
                                    <p:anim calcmode="lin" valueType="num">
                                      <p:cBhvr>
                                        <p:cTn id="77" dur="1000" fill="hold"/>
                                        <p:tgtEl>
                                          <p:spTgt spid="264"/>
                                        </p:tgtEl>
                                        <p:attrNameLst>
                                          <p:attrName>ppt_w</p:attrName>
                                        </p:attrNameLst>
                                      </p:cBhvr>
                                      <p:tavLst>
                                        <p:tav tm="0">
                                          <p:val>
                                            <p:fltVal val="0"/>
                                          </p:val>
                                        </p:tav>
                                        <p:tav tm="100000">
                                          <p:val>
                                            <p:strVal val="#ppt_w"/>
                                          </p:val>
                                        </p:tav>
                                      </p:tavLst>
                                    </p:anim>
                                    <p:anim calcmode="lin" valueType="num">
                                      <p:cBhvr>
                                        <p:cTn id="78" dur="1000" fill="hold"/>
                                        <p:tgtEl>
                                          <p:spTgt spid="264"/>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16" presetID="23" grpId="19" fill="hold">
                                  <p:stCondLst>
                                    <p:cond delay="0"/>
                                  </p:stCondLst>
                                  <p:iterate type="el" backwards="0">
                                    <p:tmAbs val="0"/>
                                  </p:iterate>
                                  <p:childTnLst>
                                    <p:set>
                                      <p:cBhvr>
                                        <p:cTn id="82" fill="hold"/>
                                        <p:tgtEl>
                                          <p:spTgt spid="263"/>
                                        </p:tgtEl>
                                        <p:attrNameLst>
                                          <p:attrName>style.visibility</p:attrName>
                                        </p:attrNameLst>
                                      </p:cBhvr>
                                      <p:to>
                                        <p:strVal val="visible"/>
                                      </p:to>
                                    </p:set>
                                    <p:anim calcmode="lin" valueType="num">
                                      <p:cBhvr>
                                        <p:cTn id="83" dur="1000" fill="hold"/>
                                        <p:tgtEl>
                                          <p:spTgt spid="263"/>
                                        </p:tgtEl>
                                        <p:attrNameLst>
                                          <p:attrName>ppt_w</p:attrName>
                                        </p:attrNameLst>
                                      </p:cBhvr>
                                      <p:tavLst>
                                        <p:tav tm="0">
                                          <p:val>
                                            <p:fltVal val="0"/>
                                          </p:val>
                                        </p:tav>
                                        <p:tav tm="100000">
                                          <p:val>
                                            <p:strVal val="#ppt_w"/>
                                          </p:val>
                                        </p:tav>
                                      </p:tavLst>
                                    </p:anim>
                                    <p:anim calcmode="lin" valueType="num">
                                      <p:cBhvr>
                                        <p:cTn id="84" dur="1000" fill="hold"/>
                                        <p:tgtEl>
                                          <p:spTgt spid="263"/>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Class="entr" nodeType="clickEffect" presetSubtype="16" presetID="23" grpId="20" fill="hold">
                                  <p:stCondLst>
                                    <p:cond delay="0"/>
                                  </p:stCondLst>
                                  <p:iterate type="el" backwards="0">
                                    <p:tmAbs val="0"/>
                                  </p:iterate>
                                  <p:childTnLst>
                                    <p:set>
                                      <p:cBhvr>
                                        <p:cTn id="88" fill="hold"/>
                                        <p:tgtEl>
                                          <p:spTgt spid="262"/>
                                        </p:tgtEl>
                                        <p:attrNameLst>
                                          <p:attrName>style.visibility</p:attrName>
                                        </p:attrNameLst>
                                      </p:cBhvr>
                                      <p:to>
                                        <p:strVal val="visible"/>
                                      </p:to>
                                    </p:set>
                                    <p:anim calcmode="lin" valueType="num">
                                      <p:cBhvr>
                                        <p:cTn id="89" dur="1000" fill="hold"/>
                                        <p:tgtEl>
                                          <p:spTgt spid="262"/>
                                        </p:tgtEl>
                                        <p:attrNameLst>
                                          <p:attrName>ppt_w</p:attrName>
                                        </p:attrNameLst>
                                      </p:cBhvr>
                                      <p:tavLst>
                                        <p:tav tm="0">
                                          <p:val>
                                            <p:fltVal val="0"/>
                                          </p:val>
                                        </p:tav>
                                        <p:tav tm="100000">
                                          <p:val>
                                            <p:strVal val="#ppt_w"/>
                                          </p:val>
                                        </p:tav>
                                      </p:tavLst>
                                    </p:anim>
                                    <p:anim calcmode="lin" valueType="num">
                                      <p:cBhvr>
                                        <p:cTn id="90" dur="1000" fill="hold"/>
                                        <p:tgtEl>
                                          <p:spTgt spid="2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7" grpId="15"/>
      <p:bldP build="whole" bldLvl="1" animBg="1" rev="0" advAuto="0" spid="262" grpId="20"/>
      <p:bldP build="whole" bldLvl="1" animBg="1" rev="0" advAuto="0" spid="266" grpId="16"/>
      <p:bldP build="whole" bldLvl="1" animBg="1" rev="0" advAuto="0" spid="261" grpId="9"/>
      <p:bldP build="whole" bldLvl="1" animBg="1" rev="0" advAuto="0" spid="261" grpId="10"/>
      <p:bldP build="whole" bldLvl="1" animBg="1" rev="0" advAuto="0" spid="260" grpId="14"/>
      <p:bldP build="whole" bldLvl="1" animBg="1" rev="0" advAuto="0" spid="261" grpId="12"/>
      <p:bldP build="whole" bldLvl="1" animBg="1" rev="0" advAuto="0" spid="267" grpId="3"/>
      <p:bldP build="whole" bldLvl="1" animBg="1" rev="0" advAuto="0" spid="267" grpId="4"/>
      <p:bldP build="whole" bldLvl="1" animBg="1" rev="0" advAuto="0" spid="264" grpId="18"/>
      <p:bldP build="whole" bldLvl="1" animBg="1" rev="0" advAuto="0" spid="267" grpId="6"/>
      <p:bldP build="whole" bldLvl="1" animBg="1" rev="0" advAuto="0" spid="265" grpId="17"/>
      <p:bldP build="whole" bldLvl="1" animBg="1" rev="0" advAuto="0" spid="267" grpId="8"/>
      <p:bldP build="whole" bldLvl="1" animBg="1" rev="0" advAuto="0" spid="260" grpId="1"/>
      <p:bldP build="whole" bldLvl="1" animBg="1" rev="0" advAuto="0" spid="260" grpId="2"/>
      <p:bldP build="whole" bldLvl="1" animBg="1" rev="0" advAuto="0" spid="263" grpId="19"/>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9" name="Projections sur les composantes"/>
          <p:cNvSpPr txBox="1"/>
          <p:nvPr>
            <p:ph type="ctrTitle"/>
          </p:nvPr>
        </p:nvSpPr>
        <p:spPr>
          <a:xfrm>
            <a:off x="777074" y="763546"/>
            <a:ext cx="22765335" cy="1825060"/>
          </a:xfrm>
          <a:prstGeom prst="rect">
            <a:avLst/>
          </a:prstGeom>
        </p:spPr>
        <p:txBody>
          <a:bodyPr anchor="ctr"/>
          <a:lstStyle>
            <a:lvl1pPr>
              <a:defRPr spc="-101" sz="10100">
                <a:latin typeface="Optima"/>
                <a:ea typeface="Optima"/>
                <a:cs typeface="Optima"/>
                <a:sym typeface="Optima"/>
              </a:defRPr>
            </a:lvl1pPr>
          </a:lstStyle>
          <a:p>
            <a:pPr/>
            <a:r>
              <a:t>Projections sur les composantes</a:t>
            </a:r>
          </a:p>
        </p:txBody>
      </p:sp>
      <p:sp>
        <p:nvSpPr>
          <p:cNvPr id="270" name="Numéro de diapositive"/>
          <p:cNvSpPr txBox="1"/>
          <p:nvPr>
            <p:ph type="sldNum" sz="quarter" idx="2"/>
          </p:nvPr>
        </p:nvSpPr>
        <p:spPr>
          <a:xfrm>
            <a:off x="11784837" y="12792655"/>
            <a:ext cx="537973"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71" name="L’analyse de la projection des pays sur les composantes permet de visualiser les pays les mieux représentés par ces composantes.  Ainsi, dans l’exemple ci contre, la composante n° 1 repésente les pays ayant une bonne santé économique et une bonne stabili"/>
          <p:cNvSpPr txBox="1"/>
          <p:nvPr/>
        </p:nvSpPr>
        <p:spPr>
          <a:xfrm>
            <a:off x="777074" y="4722031"/>
            <a:ext cx="14375085" cy="6534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b="1" spc="-39" u="sng">
                <a:latin typeface="Optima"/>
                <a:ea typeface="Optima"/>
                <a:cs typeface="Optima"/>
                <a:sym typeface="Optima"/>
              </a:defRPr>
            </a:pPr>
            <a:r>
              <a:t>L’analyse de la projection des pays sur les composantes</a:t>
            </a:r>
            <a:r>
              <a:rPr b="0" u="none"/>
              <a:t> </a:t>
            </a:r>
            <a:r>
              <a:rPr b="0" spc="-35" sz="3500" u="none"/>
              <a:t>permet de visualiser les pays les mieux représentés par ces composantes. </a:t>
            </a:r>
            <a:br>
              <a:rPr b="0" spc="-35" sz="3500" u="none"/>
            </a:br>
            <a:r>
              <a:rPr b="0" spc="-35" sz="3500" u="none"/>
              <a:t>Ainsi, dans l’exemple ci contre, la composante n° 1 repésente les pays ayant une bonne santé économique et une bonne stabilité politique, la composante n° 2 représente les pays distants de la France avec une bonne disponibilité alimentaire et une production modérée.</a:t>
            </a:r>
            <a:endParaRPr b="0" spc="-35" sz="3500" u="none"/>
          </a:p>
          <a:p>
            <a:pPr defTabSz="355600">
              <a:lnSpc>
                <a:spcPct val="90000"/>
              </a:lnSpc>
              <a:spcBef>
                <a:spcPts val="0"/>
              </a:spcBef>
              <a:defRPr b="1" spc="-39" u="sng">
                <a:latin typeface="Optima"/>
                <a:ea typeface="Optima"/>
                <a:cs typeface="Optima"/>
                <a:sym typeface="Optima"/>
              </a:defRPr>
            </a:pPr>
            <a:r>
              <a:rPr b="0" spc="-35" sz="3500" u="none"/>
              <a:t>Nous observerons donc le cadran dans lequel la composante n° 1 est positive et la composante n° 2 négative, les pays ayant une bonne santé économique une bonne stabilité politique, proche de la France avec une fable disponibilité alimentaire.</a:t>
            </a:r>
            <a:endParaRPr b="0" spc="-35" sz="3500" u="none"/>
          </a:p>
          <a:p>
            <a:pPr defTabSz="355600">
              <a:lnSpc>
                <a:spcPct val="90000"/>
              </a:lnSpc>
              <a:spcBef>
                <a:spcPts val="0"/>
              </a:spcBef>
              <a:defRPr b="1" spc="-39" u="sng">
                <a:latin typeface="Optima"/>
                <a:ea typeface="Optima"/>
                <a:cs typeface="Optima"/>
                <a:sym typeface="Optima"/>
              </a:defRPr>
            </a:pPr>
            <a:r>
              <a:rPr b="0" spc="-35" sz="3500" u="none"/>
              <a:t>Les pays les mieux représentés sont les Pays Bas, l’Allemagne et la Belgique.</a:t>
            </a:r>
            <a:endParaRPr b="0" spc="-35" sz="3500" u="none"/>
          </a:p>
          <a:p>
            <a:pPr defTabSz="355600">
              <a:lnSpc>
                <a:spcPct val="90000"/>
              </a:lnSpc>
              <a:spcBef>
                <a:spcPts val="0"/>
              </a:spcBef>
              <a:defRPr b="1" spc="-39" u="sng">
                <a:latin typeface="Optima"/>
                <a:ea typeface="Optima"/>
                <a:cs typeface="Optima"/>
                <a:sym typeface="Optima"/>
              </a:defRPr>
            </a:pPr>
            <a:r>
              <a:rPr b="0" spc="-35" sz="3500" u="none"/>
              <a:t>On peut observer ainsi la projection des pays sur les différentes composantes.</a:t>
            </a:r>
          </a:p>
        </p:txBody>
      </p:sp>
      <p:pic>
        <p:nvPicPr>
          <p:cNvPr id="272" name="Nuage des individus.png" descr="Nuage des individus.png"/>
          <p:cNvPicPr>
            <a:picLocks noChangeAspect="1"/>
          </p:cNvPicPr>
          <p:nvPr/>
        </p:nvPicPr>
        <p:blipFill>
          <a:blip r:embed="rId3">
            <a:extLst/>
          </a:blip>
          <a:stretch>
            <a:fillRect/>
          </a:stretch>
        </p:blipFill>
        <p:spPr>
          <a:xfrm>
            <a:off x="15110558" y="5583648"/>
            <a:ext cx="8419151" cy="481094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71"/>
                                        </p:tgtEl>
                                        <p:attrNameLst>
                                          <p:attrName>style.opacity</p:attrName>
                                        </p:attrNameLst>
                                      </p:cBhvr>
                                      <p:to>
                                        <p:strVal val="0.00"/>
                                      </p:to>
                                    </p:set>
                                    <p:animEffect filter="image" prLst="opacity: 0.00; ">
                                      <p:cBhvr>
                                        <p:cTn id="7" dur="indefinite" fill="hold"/>
                                        <p:tgtEl>
                                          <p:spTgt spid="271"/>
                                        </p:tgtEl>
                                      </p:cBhvr>
                                    </p:animEffect>
                                  </p:childTnLst>
                                </p:cTn>
                              </p:par>
                            </p:childTnLst>
                          </p:cTn>
                        </p:par>
                        <p:par>
                          <p:cTn id="8" fill="hold">
                            <p:stCondLst>
                              <p:cond delay="0"/>
                            </p:stCondLst>
                            <p:childTnLst>
                              <p:par>
                                <p:cTn id="9" presetClass="emph" nodeType="withEffect" presetSubtype="0" presetID="6" grpId="2" accel="50000" decel="50000" fill="hold">
                                  <p:stCondLst>
                                    <p:cond delay="0"/>
                                  </p:stCondLst>
                                  <p:childTnLst>
                                    <p:animScale>
                                      <p:cBhvr>
                                        <p:cTn id="10" dur="1000" fill="hold"/>
                                        <p:tgtEl>
                                          <p:spTgt spid="272"/>
                                        </p:tgtEl>
                                      </p:cBhvr>
                                      <p:by x="256590" y="256590"/>
                                    </p:animScale>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304047 -0.038949" origin="layout" pathEditMode="relative">
                                      <p:cBhvr>
                                        <p:cTn id="13" dur="1000" fill="hold"/>
                                        <p:tgtEl>
                                          <p:spTgt spid="272"/>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72"/>
                                        </p:tgtEl>
                                      </p:cBhvr>
                                      <p:by x="38977" y="38977"/>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304047 -0.038949 L 0.000120 0.000337" origin="layout" pathEditMode="relative">
                                      <p:cBhvr>
                                        <p:cTn id="20" dur="1000" fill="hold"/>
                                        <p:tgtEl>
                                          <p:spTgt spid="272"/>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71"/>
                                        </p:tgtEl>
                                        <p:attrNameLst>
                                          <p:attrName>style.opacity</p:attrName>
                                        </p:attrNameLst>
                                      </p:cBhvr>
                                      <p:to>
                                        <p:strVal val="1.00"/>
                                      </p:to>
                                    </p:set>
                                    <p:animEffect filter="image" prLst="opacity: 1.00; ">
                                      <p:cBhvr>
                                        <p:cTn id="24" dur="indefinite" fill="hold"/>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6"/>
      <p:bldP build="whole" bldLvl="1" animBg="1" rev="0" advAuto="0" spid="272" grpId="2"/>
      <p:bldP build="whole" bldLvl="1" animBg="1" rev="0" advAuto="0" spid="271" grpId="1"/>
      <p:bldP build="whole" bldLvl="1" animBg="1" rev="0" advAuto="0" spid="272" grpId="4"/>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4" name="Le clustering ou groupement"/>
          <p:cNvSpPr txBox="1"/>
          <p:nvPr>
            <p:ph type="ctrTitle"/>
          </p:nvPr>
        </p:nvSpPr>
        <p:spPr>
          <a:xfrm>
            <a:off x="777074" y="763546"/>
            <a:ext cx="22765335" cy="1825060"/>
          </a:xfrm>
          <a:prstGeom prst="rect">
            <a:avLst/>
          </a:prstGeom>
        </p:spPr>
        <p:txBody>
          <a:bodyPr anchor="ctr"/>
          <a:lstStyle>
            <a:lvl1pPr>
              <a:defRPr spc="-101" sz="10100">
                <a:latin typeface="Optima"/>
                <a:ea typeface="Optima"/>
                <a:cs typeface="Optima"/>
                <a:sym typeface="Optima"/>
              </a:defRPr>
            </a:lvl1pPr>
          </a:lstStyle>
          <a:p>
            <a:pPr/>
            <a:r>
              <a:t>Le clustering ou groupement </a:t>
            </a:r>
          </a:p>
        </p:txBody>
      </p:sp>
      <p:sp>
        <p:nvSpPr>
          <p:cNvPr id="275" name="Numéro de diapositive"/>
          <p:cNvSpPr txBox="1"/>
          <p:nvPr>
            <p:ph type="sldNum" sz="quarter" idx="2"/>
          </p:nvPr>
        </p:nvSpPr>
        <p:spPr>
          <a:xfrm>
            <a:off x="11784837" y="12792655"/>
            <a:ext cx="537973"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76" name="Un groupement par similarité des pays a été effectué après l’analyse en composantes principales…"/>
          <p:cNvSpPr txBox="1"/>
          <p:nvPr/>
        </p:nvSpPr>
        <p:spPr>
          <a:xfrm>
            <a:off x="776114" y="4724400"/>
            <a:ext cx="14376401" cy="61636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b="1" spc="-39" u="sng">
                <a:latin typeface="Optima"/>
                <a:ea typeface="Optima"/>
                <a:cs typeface="Optima"/>
                <a:sym typeface="Optima"/>
              </a:defRPr>
            </a:pPr>
            <a:r>
              <a:t>Un groupement par similarité des pays a été effectué après l’analyse en composantes principales</a:t>
            </a:r>
          </a:p>
          <a:p>
            <a:pPr defTabSz="355600">
              <a:lnSpc>
                <a:spcPct val="90000"/>
              </a:lnSpc>
              <a:spcBef>
                <a:spcPts val="0"/>
              </a:spcBef>
              <a:defRPr spc="-35" sz="3500">
                <a:latin typeface="Optima"/>
                <a:ea typeface="Optima"/>
                <a:cs typeface="Optima"/>
                <a:sym typeface="Optima"/>
              </a:defRPr>
            </a:pPr>
            <a:r>
              <a:t>Plusieurs méthodes existent, deux ont été testées: la classification ascendante hiérarchique et le K-Means. Cette dernière méthode a obtenu le score de silhouette (score permettant de juger de l’efficacité de la méthode) le plus élevé avec deux groupes. Ces deux groupes n’étant pas suffisamment explicites pour l’étude, le choix de quatre groupes a été fait. Le choix des groupes peut être fait préalablement par la méthode dîtes du coude qui représente le gain qu’apporte chaque groupe supplémentaire. </a:t>
            </a:r>
          </a:p>
          <a:p>
            <a:pPr defTabSz="355600">
              <a:lnSpc>
                <a:spcPct val="90000"/>
              </a:lnSpc>
              <a:spcBef>
                <a:spcPts val="0"/>
              </a:spcBef>
              <a:defRPr spc="-35" sz="3500">
                <a:latin typeface="Optima"/>
                <a:ea typeface="Optima"/>
                <a:cs typeface="Optima"/>
                <a:sym typeface="Optima"/>
              </a:defRPr>
            </a:pPr>
            <a:r>
              <a:t>Le gain est important avec deux groupes, diminue mais reste significatif avec l’ajout de deux groupes supplémentaires, puis devient faible avec l’ajout de groupes supplémentaires. </a:t>
            </a:r>
          </a:p>
        </p:txBody>
      </p:sp>
      <p:pic>
        <p:nvPicPr>
          <p:cNvPr id="277" name="Méthode du coude.png" descr="Méthode du coude.png"/>
          <p:cNvPicPr>
            <a:picLocks noChangeAspect="1"/>
          </p:cNvPicPr>
          <p:nvPr/>
        </p:nvPicPr>
        <p:blipFill>
          <a:blip r:embed="rId3">
            <a:extLst/>
          </a:blip>
          <a:stretch>
            <a:fillRect/>
          </a:stretch>
        </p:blipFill>
        <p:spPr>
          <a:xfrm>
            <a:off x="15122309" y="6001901"/>
            <a:ext cx="8420101" cy="360861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76"/>
                                        </p:tgtEl>
                                        <p:attrNameLst>
                                          <p:attrName>style.opacity</p:attrName>
                                        </p:attrNameLst>
                                      </p:cBhvr>
                                      <p:to>
                                        <p:strVal val="0.00"/>
                                      </p:to>
                                    </p:set>
                                    <p:animEffect filter="image" prLst="opacity: 0.00; ">
                                      <p:cBhvr>
                                        <p:cTn id="7" dur="indefinite" fill="hold"/>
                                        <p:tgtEl>
                                          <p:spTgt spid="276"/>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277"/>
                                        </p:tgtEl>
                                        <p:attrNameLst>
                                          <p:attrName>style.opacity</p:attrName>
                                        </p:attrNameLst>
                                      </p:cBhvr>
                                      <p:to>
                                        <p:strVal val="0.00"/>
                                      </p:to>
                                    </p:set>
                                    <p:animEffect filter="image" prLst="opacity: 0.00; ">
                                      <p:cBhvr>
                                        <p:cTn id="11" dur="indefinite" fill="hold"/>
                                        <p:tgtEl>
                                          <p:spTgt spid="277"/>
                                        </p:tgtEl>
                                      </p:cBhvr>
                                    </p:animEffect>
                                  </p:childTnLst>
                                </p:cTn>
                              </p:par>
                            </p:childTnLst>
                          </p:cTn>
                        </p:par>
                      </p:childTnLst>
                    </p:cTn>
                  </p:par>
                  <p:par>
                    <p:cTn id="12" fill="hold">
                      <p:stCondLst>
                        <p:cond delay="indefinite"/>
                      </p:stCondLst>
                      <p:childTnLst>
                        <p:par>
                          <p:cTn id="13" fill="hold">
                            <p:stCondLst>
                              <p:cond delay="0"/>
                            </p:stCondLst>
                            <p:childTnLst>
                              <p:par>
                                <p:cTn id="14" presetClass="emph" nodeType="clickEffect" presetID="9" grpId="3" fill="hold">
                                  <p:stCondLst>
                                    <p:cond delay="0"/>
                                  </p:stCondLst>
                                  <p:childTnLst>
                                    <p:set>
                                      <p:cBhvr>
                                        <p:cTn id="15" dur="indefinite" fill="hold"/>
                                        <p:tgtEl>
                                          <p:spTgt spid="277"/>
                                        </p:tgtEl>
                                        <p:attrNameLst>
                                          <p:attrName>style.opacity</p:attrName>
                                        </p:attrNameLst>
                                      </p:cBhvr>
                                      <p:to>
                                        <p:strVal val="1.00"/>
                                      </p:to>
                                    </p:set>
                                    <p:animEffect filter="image" prLst="opacity: 1.00; ">
                                      <p:cBhvr>
                                        <p:cTn id="16" dur="indefinite" fill="hold"/>
                                        <p:tgtEl>
                                          <p:spTgt spid="277"/>
                                        </p:tgtEl>
                                      </p:cBhvr>
                                    </p:animEffect>
                                  </p:childTnLst>
                                </p:cTn>
                              </p:par>
                            </p:childTnLst>
                          </p:cTn>
                        </p:par>
                        <p:par>
                          <p:cTn id="17" fill="hold">
                            <p:stCondLst>
                              <p:cond delay="0"/>
                            </p:stCondLst>
                            <p:childTnLst>
                              <p:par>
                                <p:cTn id="18" presetClass="emph" nodeType="withEffect" presetSubtype="0" presetID="6" grpId="4" accel="50000" decel="50000" fill="hold">
                                  <p:stCondLst>
                                    <p:cond delay="0"/>
                                  </p:stCondLst>
                                  <p:childTnLst>
                                    <p:animScale>
                                      <p:cBhvr>
                                        <p:cTn id="19" dur="1000" fill="hold"/>
                                        <p:tgtEl>
                                          <p:spTgt spid="277"/>
                                        </p:tgtEl>
                                      </p:cBhvr>
                                      <p:by x="307993" y="307993"/>
                                    </p:animScale>
                                  </p:childTnLst>
                                </p:cTn>
                              </p:par>
                            </p:childTnLst>
                          </p:cTn>
                        </p:par>
                        <p:par>
                          <p:cTn id="20" fill="hold">
                            <p:stCondLst>
                              <p:cond delay="0"/>
                            </p:stCondLst>
                            <p:childTnLst>
                              <p:par>
                                <p:cTn id="21" presetClass="path" nodeType="withEffect" presetSubtype="0" presetID="-1" grpId="5" accel="50000" decel="50000" fill="hold">
                                  <p:stCondLst>
                                    <p:cond delay="0"/>
                                  </p:stCondLst>
                                  <p:childTnLst>
                                    <p:animMotion path="M 0.000000 0.000000 L -0.298559 -0.041751" origin="layout" pathEditMode="relative">
                                      <p:cBhvr>
                                        <p:cTn id="22" dur="1000" fill="hold"/>
                                        <p:tgtEl>
                                          <p:spTgt spid="277"/>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Class="emph" nodeType="clickEffect" presetSubtype="0" presetID="6" grpId="6" accel="50000" decel="50000" fill="hold">
                                  <p:stCondLst>
                                    <p:cond delay="0"/>
                                  </p:stCondLst>
                                  <p:childTnLst>
                                    <p:animScale>
                                      <p:cBhvr>
                                        <p:cTn id="26" dur="1000" fill="hold"/>
                                        <p:tgtEl>
                                          <p:spTgt spid="277"/>
                                        </p:tgtEl>
                                      </p:cBhvr>
                                      <p:by x="32468" y="32468"/>
                                    </p:animScale>
                                  </p:childTnLst>
                                </p:cTn>
                              </p:par>
                            </p:childTnLst>
                          </p:cTn>
                        </p:par>
                        <p:par>
                          <p:cTn id="27" fill="hold">
                            <p:stCondLst>
                              <p:cond delay="0"/>
                            </p:stCondLst>
                            <p:childTnLst>
                              <p:par>
                                <p:cTn id="28" presetClass="path" nodeType="withEffect" presetSubtype="0" presetID="-1" grpId="7" accel="50000" decel="50000" fill="hold">
                                  <p:stCondLst>
                                    <p:cond delay="0"/>
                                  </p:stCondLst>
                                  <p:childTnLst>
                                    <p:animMotion path="M -0.298559 -0.041751 L 0.000139 0.000379" origin="layout" pathEditMode="relative">
                                      <p:cBhvr>
                                        <p:cTn id="29" dur="1000" fill="hold"/>
                                        <p:tgtEl>
                                          <p:spTgt spid="277"/>
                                        </p:tgtEl>
                                        <p:attrNameLst>
                                          <p:attrName>ppt_x</p:attrName>
                                          <p:attrName>ppt_y</p:attrName>
                                        </p:attrNameLst>
                                      </p:cBhvr>
                                    </p:animMotion>
                                  </p:childTnLst>
                                </p:cTn>
                              </p:par>
                            </p:childTnLst>
                          </p:cTn>
                        </p:par>
                        <p:par>
                          <p:cTn id="30" fill="hold">
                            <p:stCondLst>
                              <p:cond delay="0"/>
                            </p:stCondLst>
                            <p:childTnLst>
                              <p:par>
                                <p:cTn id="31" presetClass="emph" nodeType="withEffect" presetID="9" grpId="8" fill="hold">
                                  <p:stCondLst>
                                    <p:cond delay="0"/>
                                  </p:stCondLst>
                                  <p:childTnLst>
                                    <p:set>
                                      <p:cBhvr>
                                        <p:cTn id="32" dur="indefinite" fill="hold"/>
                                        <p:tgtEl>
                                          <p:spTgt spid="276"/>
                                        </p:tgtEl>
                                        <p:attrNameLst>
                                          <p:attrName>style.opacity</p:attrName>
                                        </p:attrNameLst>
                                      </p:cBhvr>
                                      <p:to>
                                        <p:strVal val="1.00"/>
                                      </p:to>
                                    </p:set>
                                    <p:animEffect filter="image" prLst="opacity: 1.00; ">
                                      <p:cBhvr>
                                        <p:cTn id="33" dur="indefinite" fill="hold"/>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3"/>
      <p:bldP build="whole" bldLvl="1" animBg="1" rev="0" advAuto="0" spid="277" grpId="4"/>
      <p:bldP build="whole" bldLvl="1" animBg="1" rev="0" advAuto="0" spid="276" grpId="8"/>
      <p:bldP build="whole" bldLvl="1" animBg="1" rev="0" advAuto="0" spid="277" grpId="6"/>
      <p:bldP build="whole" bldLvl="1" animBg="1" rev="0" advAuto="0" spid="276" grpId="1"/>
      <p:bldP build="whole" bldLvl="1" animBg="1" rev="0" advAuto="0" spid="277"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9" name="Les groupes"/>
          <p:cNvSpPr txBox="1"/>
          <p:nvPr>
            <p:ph type="ctrTitle"/>
          </p:nvPr>
        </p:nvSpPr>
        <p:spPr>
          <a:xfrm>
            <a:off x="777074" y="763546"/>
            <a:ext cx="22765335" cy="1825060"/>
          </a:xfrm>
          <a:prstGeom prst="rect">
            <a:avLst/>
          </a:prstGeom>
        </p:spPr>
        <p:txBody>
          <a:bodyPr anchor="ctr"/>
          <a:lstStyle>
            <a:lvl1pPr>
              <a:defRPr spc="-101" sz="10100">
                <a:latin typeface="Optima"/>
                <a:ea typeface="Optima"/>
                <a:cs typeface="Optima"/>
                <a:sym typeface="Optima"/>
              </a:defRPr>
            </a:lvl1pPr>
          </a:lstStyle>
          <a:p>
            <a:pPr/>
            <a:r>
              <a:t>Les groupes</a:t>
            </a:r>
          </a:p>
        </p:txBody>
      </p:sp>
      <p:sp>
        <p:nvSpPr>
          <p:cNvPr id="280" name="Numéro de diapositive"/>
          <p:cNvSpPr txBox="1"/>
          <p:nvPr>
            <p:ph type="sldNum" sz="quarter" idx="2"/>
          </p:nvPr>
        </p:nvSpPr>
        <p:spPr>
          <a:xfrm>
            <a:off x="11784837" y="12792655"/>
            <a:ext cx="537973"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81" name="Ont été retenus les pays du groupe 2 pour leurs santé économique (stabilité politique, PIB par habitant, revenus par habitant, habitude de consommation…) supérieures aux autre pays, leur proximité avec la France et leur faible ration production/disponibi"/>
          <p:cNvSpPr txBox="1"/>
          <p:nvPr/>
        </p:nvSpPr>
        <p:spPr>
          <a:xfrm>
            <a:off x="12599162" y="4724400"/>
            <a:ext cx="11007764" cy="74060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5" sz="3500">
                <a:latin typeface="Optima"/>
                <a:ea typeface="Optima"/>
                <a:cs typeface="Optima"/>
                <a:sym typeface="Optima"/>
              </a:defRPr>
            </a:pPr>
            <a:r>
              <a:t>Ont été retenus les pays du groupe 2 pour leurs santé économique (stabilité politique, PIB par habitant, revenus par habitant, habitude de consommation…) supérieures aux autre pays, leur proximité avec la France et leur faible ration production/disponibilité. Ils ont cependant une fable activité commerciale. </a:t>
            </a:r>
          </a:p>
          <a:p>
            <a:pPr defTabSz="355600">
              <a:lnSpc>
                <a:spcPct val="90000"/>
              </a:lnSpc>
              <a:spcBef>
                <a:spcPts val="0"/>
              </a:spcBef>
              <a:defRPr spc="-35" sz="3500">
                <a:latin typeface="Optima"/>
                <a:ea typeface="Optima"/>
                <a:cs typeface="Optima"/>
                <a:sym typeface="Optima"/>
              </a:defRPr>
            </a:pPr>
            <a:r>
              <a:t>Ce sont des pays relativement riches et surs où s’étendre. </a:t>
            </a:r>
          </a:p>
          <a:p>
            <a:pPr defTabSz="355600">
              <a:lnSpc>
                <a:spcPct val="90000"/>
              </a:lnSpc>
              <a:spcBef>
                <a:spcPts val="0"/>
              </a:spcBef>
              <a:defRPr spc="-35" sz="3500">
                <a:latin typeface="Optima"/>
                <a:ea typeface="Optima"/>
                <a:cs typeface="Optima"/>
                <a:sym typeface="Optima"/>
              </a:defRPr>
            </a:pPr>
          </a:p>
          <a:p>
            <a:pPr defTabSz="355600">
              <a:lnSpc>
                <a:spcPct val="90000"/>
              </a:lnSpc>
              <a:spcBef>
                <a:spcPts val="0"/>
              </a:spcBef>
              <a:defRPr spc="-35" sz="3500">
                <a:latin typeface="Optima"/>
                <a:ea typeface="Optima"/>
                <a:cs typeface="Optima"/>
                <a:sym typeface="Optima"/>
              </a:defRPr>
            </a:pPr>
            <a:r>
              <a:t>Les pays du groupe 4 sont également à retenir, mais ils présentent un plus grand risque financier. Ce sont des pays qui font du commerce avec l’import - export</a:t>
            </a:r>
          </a:p>
        </p:txBody>
      </p:sp>
      <p:sp>
        <p:nvSpPr>
          <p:cNvPr id="282" name="Groupe 1: les pays ayant une santé économique et une activité commerciale moyenne. Ils sont éloignés de la France et disposent d'une grande disponibilité alimentaire en g/personne/jour."/>
          <p:cNvSpPr txBox="1"/>
          <p:nvPr/>
        </p:nvSpPr>
        <p:spPr>
          <a:xfrm>
            <a:off x="774700" y="4724399"/>
            <a:ext cx="11010138" cy="25485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355600">
              <a:lnSpc>
                <a:spcPct val="90000"/>
              </a:lnSpc>
              <a:spcBef>
                <a:spcPts val="0"/>
              </a:spcBef>
              <a:defRPr spc="-35" sz="3500">
                <a:latin typeface="Optima"/>
                <a:ea typeface="Optima"/>
                <a:cs typeface="Optima"/>
                <a:sym typeface="Optima"/>
              </a:defRPr>
            </a:pPr>
            <a:r>
              <a:rPr b="1" u="sng"/>
              <a:t>Groupe 1</a:t>
            </a:r>
            <a:r>
              <a:t>: les pays ayant une santé économique et une activité commerciale moyenne. Ils sont éloignés de la France et disposent d'une grande disponibilité alimentaire en g/personne/jour.</a:t>
            </a:r>
          </a:p>
        </p:txBody>
      </p:sp>
      <p:sp>
        <p:nvSpPr>
          <p:cNvPr id="283" name="Groupe 2: les pays de ce groupe présentent une bonne santé économique et une activité commerciale moyenne. Ils sont proches de la France et disposent d'une grande disponibilité alimentaire en g/personne/jour."/>
          <p:cNvSpPr txBox="1"/>
          <p:nvPr/>
        </p:nvSpPr>
        <p:spPr>
          <a:xfrm>
            <a:off x="777074" y="7098585"/>
            <a:ext cx="11005389" cy="25485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355600">
              <a:lnSpc>
                <a:spcPct val="90000"/>
              </a:lnSpc>
              <a:spcBef>
                <a:spcPts val="0"/>
              </a:spcBef>
              <a:defRPr spc="-35" sz="3500">
                <a:latin typeface="Optima"/>
                <a:ea typeface="Optima"/>
                <a:cs typeface="Optima"/>
                <a:sym typeface="Optima"/>
              </a:defRPr>
            </a:pPr>
            <a:r>
              <a:rPr b="1" u="sng"/>
              <a:t>Groupe 2</a:t>
            </a:r>
            <a:r>
              <a:t>: les pays de ce groupe présentent une bonne santé économique et une activité commerciale moyenne. Ils sont proches de la France et disposent d'une grande disponibilité alimentaire en g/personne/jour.</a:t>
            </a:r>
          </a:p>
        </p:txBody>
      </p:sp>
      <p:sp>
        <p:nvSpPr>
          <p:cNvPr id="284" name="Groupe 3: Les pays de ce groupe sont comparables à ceux du groupe 1 avec une forte inflation. Ils importent plus qu'ils n'exportent"/>
          <p:cNvSpPr txBox="1"/>
          <p:nvPr/>
        </p:nvSpPr>
        <p:spPr>
          <a:xfrm>
            <a:off x="777074" y="9484968"/>
            <a:ext cx="11005390" cy="2067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355600">
              <a:lnSpc>
                <a:spcPct val="90000"/>
              </a:lnSpc>
              <a:spcBef>
                <a:spcPts val="0"/>
              </a:spcBef>
              <a:defRPr spc="-35" sz="3500">
                <a:latin typeface="Optima"/>
                <a:ea typeface="Optima"/>
                <a:cs typeface="Optima"/>
                <a:sym typeface="Optima"/>
              </a:defRPr>
            </a:pPr>
            <a:r>
              <a:rPr b="1" u="sng"/>
              <a:t>Groupe 3</a:t>
            </a:r>
            <a:r>
              <a:t>: Les pays de ce groupe sont comparables à ceux du groupe 1 avec une forte inflation. Ils importent plus qu'ils n'exportent</a:t>
            </a:r>
          </a:p>
        </p:txBody>
      </p:sp>
      <p:sp>
        <p:nvSpPr>
          <p:cNvPr id="285" name="Groupe 4: Les pays de ce groupe présentent une bonne santé économique, une grande autonomie et une activité commerciale élevée."/>
          <p:cNvSpPr txBox="1"/>
          <p:nvPr/>
        </p:nvSpPr>
        <p:spPr>
          <a:xfrm>
            <a:off x="773937" y="11346838"/>
            <a:ext cx="11011663" cy="1586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355600">
              <a:lnSpc>
                <a:spcPct val="90000"/>
              </a:lnSpc>
              <a:spcBef>
                <a:spcPts val="0"/>
              </a:spcBef>
              <a:defRPr spc="-35" sz="3500">
                <a:latin typeface="Optima"/>
                <a:ea typeface="Optima"/>
                <a:cs typeface="Optima"/>
                <a:sym typeface="Optima"/>
              </a:defRPr>
            </a:pPr>
            <a:r>
              <a:rPr b="1" u="sng"/>
              <a:t>Groupe 4</a:t>
            </a:r>
            <a:r>
              <a:t>: Les pays de ce groupe présentent une bonne santé économique, une grande autonomie et une activité commerciale élevée.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82"/>
                                        </p:tgtEl>
                                        <p:attrNameLst>
                                          <p:attrName>style.visibility</p:attrName>
                                        </p:attrNameLst>
                                      </p:cBhvr>
                                      <p:to>
                                        <p:strVal val="visible"/>
                                      </p:to>
                                    </p:set>
                                    <p:anim calcmode="lin" valueType="num">
                                      <p:cBhvr>
                                        <p:cTn id="7" dur="1000" fill="hold"/>
                                        <p:tgtEl>
                                          <p:spTgt spid="282"/>
                                        </p:tgtEl>
                                        <p:attrNameLst>
                                          <p:attrName>ppt_w</p:attrName>
                                        </p:attrNameLst>
                                      </p:cBhvr>
                                      <p:tavLst>
                                        <p:tav tm="0">
                                          <p:val>
                                            <p:fltVal val="0"/>
                                          </p:val>
                                        </p:tav>
                                        <p:tav tm="100000">
                                          <p:val>
                                            <p:strVal val="#ppt_w"/>
                                          </p:val>
                                        </p:tav>
                                      </p:tavLst>
                                    </p:anim>
                                    <p:anim calcmode="lin" valueType="num">
                                      <p:cBhvr>
                                        <p:cTn id="8" dur="1000" fill="hold"/>
                                        <p:tgtEl>
                                          <p:spTgt spid="28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83"/>
                                        </p:tgtEl>
                                        <p:attrNameLst>
                                          <p:attrName>style.visibility</p:attrName>
                                        </p:attrNameLst>
                                      </p:cBhvr>
                                      <p:to>
                                        <p:strVal val="visible"/>
                                      </p:to>
                                    </p:set>
                                    <p:anim calcmode="lin" valueType="num">
                                      <p:cBhvr>
                                        <p:cTn id="13" dur="1000" fill="hold"/>
                                        <p:tgtEl>
                                          <p:spTgt spid="283"/>
                                        </p:tgtEl>
                                        <p:attrNameLst>
                                          <p:attrName>ppt_w</p:attrName>
                                        </p:attrNameLst>
                                      </p:cBhvr>
                                      <p:tavLst>
                                        <p:tav tm="0">
                                          <p:val>
                                            <p:fltVal val="0"/>
                                          </p:val>
                                        </p:tav>
                                        <p:tav tm="100000">
                                          <p:val>
                                            <p:strVal val="#ppt_w"/>
                                          </p:val>
                                        </p:tav>
                                      </p:tavLst>
                                    </p:anim>
                                    <p:anim calcmode="lin" valueType="num">
                                      <p:cBhvr>
                                        <p:cTn id="14" dur="1000" fill="hold"/>
                                        <p:tgtEl>
                                          <p:spTgt spid="28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84"/>
                                        </p:tgtEl>
                                        <p:attrNameLst>
                                          <p:attrName>style.visibility</p:attrName>
                                        </p:attrNameLst>
                                      </p:cBhvr>
                                      <p:to>
                                        <p:strVal val="visible"/>
                                      </p:to>
                                    </p:set>
                                    <p:anim calcmode="lin" valueType="num">
                                      <p:cBhvr>
                                        <p:cTn id="19" dur="1000" fill="hold"/>
                                        <p:tgtEl>
                                          <p:spTgt spid="284"/>
                                        </p:tgtEl>
                                        <p:attrNameLst>
                                          <p:attrName>ppt_w</p:attrName>
                                        </p:attrNameLst>
                                      </p:cBhvr>
                                      <p:tavLst>
                                        <p:tav tm="0">
                                          <p:val>
                                            <p:fltVal val="0"/>
                                          </p:val>
                                        </p:tav>
                                        <p:tav tm="100000">
                                          <p:val>
                                            <p:strVal val="#ppt_w"/>
                                          </p:val>
                                        </p:tav>
                                      </p:tavLst>
                                    </p:anim>
                                    <p:anim calcmode="lin" valueType="num">
                                      <p:cBhvr>
                                        <p:cTn id="20" dur="1000" fill="hold"/>
                                        <p:tgtEl>
                                          <p:spTgt spid="28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85"/>
                                        </p:tgtEl>
                                        <p:attrNameLst>
                                          <p:attrName>style.visibility</p:attrName>
                                        </p:attrNameLst>
                                      </p:cBhvr>
                                      <p:to>
                                        <p:strVal val="visible"/>
                                      </p:to>
                                    </p:set>
                                    <p:anim calcmode="lin" valueType="num">
                                      <p:cBhvr>
                                        <p:cTn id="25" dur="1000" fill="hold"/>
                                        <p:tgtEl>
                                          <p:spTgt spid="285"/>
                                        </p:tgtEl>
                                        <p:attrNameLst>
                                          <p:attrName>ppt_w</p:attrName>
                                        </p:attrNameLst>
                                      </p:cBhvr>
                                      <p:tavLst>
                                        <p:tav tm="0">
                                          <p:val>
                                            <p:fltVal val="0"/>
                                          </p:val>
                                        </p:tav>
                                        <p:tav tm="100000">
                                          <p:val>
                                            <p:strVal val="#ppt_w"/>
                                          </p:val>
                                        </p:tav>
                                      </p:tavLst>
                                    </p:anim>
                                    <p:anim calcmode="lin" valueType="num">
                                      <p:cBhvr>
                                        <p:cTn id="26" dur="1000" fill="hold"/>
                                        <p:tgtEl>
                                          <p:spTgt spid="28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81"/>
                                        </p:tgtEl>
                                        <p:attrNameLst>
                                          <p:attrName>style.visibility</p:attrName>
                                        </p:attrNameLst>
                                      </p:cBhvr>
                                      <p:to>
                                        <p:strVal val="visible"/>
                                      </p:to>
                                    </p:set>
                                    <p:anim calcmode="lin" valueType="num">
                                      <p:cBhvr>
                                        <p:cTn id="31" dur="1000" fill="hold"/>
                                        <p:tgtEl>
                                          <p:spTgt spid="281"/>
                                        </p:tgtEl>
                                        <p:attrNameLst>
                                          <p:attrName>ppt_w</p:attrName>
                                        </p:attrNameLst>
                                      </p:cBhvr>
                                      <p:tavLst>
                                        <p:tav tm="0">
                                          <p:val>
                                            <p:fltVal val="0"/>
                                          </p:val>
                                        </p:tav>
                                        <p:tav tm="100000">
                                          <p:val>
                                            <p:strVal val="#ppt_w"/>
                                          </p:val>
                                        </p:tav>
                                      </p:tavLst>
                                    </p:anim>
                                    <p:anim calcmode="lin" valueType="num">
                                      <p:cBhvr>
                                        <p:cTn id="32" dur="1000" fill="hold"/>
                                        <p:tgtEl>
                                          <p:spTgt spid="2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3"/>
      <p:bldP build="whole" bldLvl="1" animBg="1" rev="0" advAuto="0" spid="285" grpId="4"/>
      <p:bldP build="whole" bldLvl="1" animBg="1" rev="0" advAuto="0" spid="283" grpId="2"/>
      <p:bldP build="whole" bldLvl="1" animBg="1" rev="0" advAuto="0" spid="281" grpId="5"/>
      <p:bldP build="whole" bldLvl="1" animBg="1" rev="0" advAuto="0" spid="282"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7" name="Création d’un score"/>
          <p:cNvSpPr txBox="1"/>
          <p:nvPr>
            <p:ph type="ctrTitle"/>
          </p:nvPr>
        </p:nvSpPr>
        <p:spPr>
          <a:xfrm>
            <a:off x="777074" y="763546"/>
            <a:ext cx="22765335" cy="1825060"/>
          </a:xfrm>
          <a:prstGeom prst="rect">
            <a:avLst/>
          </a:prstGeom>
        </p:spPr>
        <p:txBody>
          <a:bodyPr anchor="ctr"/>
          <a:lstStyle>
            <a:lvl1pPr>
              <a:defRPr spc="-101" sz="10100">
                <a:latin typeface="Optima"/>
                <a:ea typeface="Optima"/>
                <a:cs typeface="Optima"/>
                <a:sym typeface="Optima"/>
              </a:defRPr>
            </a:lvl1pPr>
          </a:lstStyle>
          <a:p>
            <a:pPr/>
            <a:r>
              <a:t>Création d’un score</a:t>
            </a:r>
          </a:p>
        </p:txBody>
      </p:sp>
      <p:sp>
        <p:nvSpPr>
          <p:cNvPr id="288" name="Numéro de diapositive"/>
          <p:cNvSpPr txBox="1"/>
          <p:nvPr>
            <p:ph type="sldNum" sz="quarter" idx="2"/>
          </p:nvPr>
        </p:nvSpPr>
        <p:spPr>
          <a:xfrm>
            <a:off x="11784837" y="12792655"/>
            <a:ext cx="537973"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89" name="Un score a été créé avec les critères et pondérations suivantes:…"/>
          <p:cNvSpPr txBox="1"/>
          <p:nvPr/>
        </p:nvSpPr>
        <p:spPr>
          <a:xfrm>
            <a:off x="779924" y="4724400"/>
            <a:ext cx="11010901" cy="82353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b="1" spc="-39" u="sng">
                <a:latin typeface="Optima"/>
                <a:ea typeface="Optima"/>
                <a:cs typeface="Optima"/>
                <a:sym typeface="Optima"/>
              </a:defRPr>
            </a:pPr>
            <a:r>
              <a:t>Un score a été créé avec les critères et pondérations suivantes:  </a:t>
            </a:r>
          </a:p>
          <a:p>
            <a:pPr defTabSz="355600">
              <a:lnSpc>
                <a:spcPct val="90000"/>
              </a:lnSpc>
              <a:spcBef>
                <a:spcPts val="0"/>
              </a:spcBef>
              <a:defRPr spc="-35" sz="3500">
                <a:latin typeface="Optima"/>
                <a:ea typeface="Optima"/>
                <a:cs typeface="Optima"/>
                <a:sym typeface="Optima"/>
              </a:defRPr>
            </a:pPr>
            <a:r>
              <a:t> - Stabilité politique x 0.1</a:t>
            </a:r>
          </a:p>
          <a:p>
            <a:pPr defTabSz="355600">
              <a:lnSpc>
                <a:spcPct val="90000"/>
              </a:lnSpc>
              <a:spcBef>
                <a:spcPts val="0"/>
              </a:spcBef>
              <a:defRPr spc="-35" sz="3500">
                <a:latin typeface="Optima"/>
                <a:ea typeface="Optima"/>
                <a:cs typeface="Optima"/>
                <a:sym typeface="Optima"/>
              </a:defRPr>
            </a:pPr>
            <a:r>
              <a:t> - PIB par habitant x 0.3</a:t>
            </a:r>
          </a:p>
          <a:p>
            <a:pPr defTabSz="355600">
              <a:lnSpc>
                <a:spcPct val="90000"/>
              </a:lnSpc>
              <a:spcBef>
                <a:spcPts val="0"/>
              </a:spcBef>
              <a:defRPr spc="-35" sz="3500">
                <a:latin typeface="Optima"/>
                <a:ea typeface="Optima"/>
                <a:cs typeface="Optima"/>
                <a:sym typeface="Optima"/>
              </a:defRPr>
            </a:pPr>
            <a:r>
              <a:t> - Distance avec la France x 0.2 (négatif)</a:t>
            </a:r>
          </a:p>
          <a:p>
            <a:pPr defTabSz="355600">
              <a:lnSpc>
                <a:spcPct val="90000"/>
              </a:lnSpc>
              <a:spcBef>
                <a:spcPts val="0"/>
              </a:spcBef>
              <a:defRPr spc="-35" sz="3500">
                <a:latin typeface="Optima"/>
                <a:ea typeface="Optima"/>
                <a:cs typeface="Optima"/>
                <a:sym typeface="Optima"/>
              </a:defRPr>
            </a:pPr>
            <a:r>
              <a:t> - Production x 0.2 (négatif)</a:t>
            </a:r>
          </a:p>
          <a:p>
            <a:pPr defTabSz="355600">
              <a:lnSpc>
                <a:spcPct val="90000"/>
              </a:lnSpc>
              <a:spcBef>
                <a:spcPts val="0"/>
              </a:spcBef>
              <a:defRPr spc="-35" sz="3500">
                <a:latin typeface="Optima"/>
                <a:ea typeface="Optima"/>
                <a:cs typeface="Optima"/>
                <a:sym typeface="Optima"/>
              </a:defRPr>
            </a:pPr>
            <a:r>
              <a:t> - Importations (quantité) x 0.2</a:t>
            </a:r>
          </a:p>
          <a:p>
            <a:pPr defTabSz="355600">
              <a:lnSpc>
                <a:spcPct val="90000"/>
              </a:lnSpc>
              <a:spcBef>
                <a:spcPts val="0"/>
              </a:spcBef>
              <a:defRPr spc="-35" sz="3500">
                <a:latin typeface="Optima"/>
                <a:ea typeface="Optima"/>
                <a:cs typeface="Optima"/>
                <a:sym typeface="Optima"/>
              </a:defRPr>
            </a:pPr>
          </a:p>
          <a:p>
            <a:pPr defTabSz="355600">
              <a:lnSpc>
                <a:spcPct val="90000"/>
              </a:lnSpc>
              <a:spcBef>
                <a:spcPts val="0"/>
              </a:spcBef>
              <a:defRPr spc="-35" sz="3500">
                <a:latin typeface="Optima"/>
                <a:ea typeface="Optima"/>
                <a:cs typeface="Optima"/>
                <a:sym typeface="Optima"/>
              </a:defRPr>
            </a:pPr>
            <a:r>
              <a:t>Les critères et les pondérations sont modifiables en fonction de l’importance des indicateurs souhaités. </a:t>
            </a:r>
          </a:p>
          <a:p>
            <a:pPr defTabSz="355600">
              <a:lnSpc>
                <a:spcPct val="90000"/>
              </a:lnSpc>
              <a:spcBef>
                <a:spcPts val="0"/>
              </a:spcBef>
              <a:defRPr spc="-35" sz="3500">
                <a:latin typeface="Optima"/>
                <a:ea typeface="Optima"/>
                <a:cs typeface="Optima"/>
                <a:sym typeface="Optima"/>
              </a:defRPr>
            </a:pPr>
          </a:p>
          <a:p>
            <a:pPr defTabSz="355600">
              <a:lnSpc>
                <a:spcPct val="90000"/>
              </a:lnSpc>
              <a:spcBef>
                <a:spcPts val="0"/>
              </a:spcBef>
              <a:defRPr spc="-35" sz="3500">
                <a:latin typeface="Optima"/>
                <a:ea typeface="Optima"/>
                <a:cs typeface="Optima"/>
                <a:sym typeface="Optima"/>
              </a:defRPr>
            </a:pPr>
            <a:r>
              <a:t>Il a été appliqué aux groupes précédemment déterminés. </a:t>
            </a:r>
          </a:p>
        </p:txBody>
      </p:sp>
      <p:sp>
        <p:nvSpPr>
          <p:cNvPr id="290" name="Score =…"/>
          <p:cNvSpPr txBox="1"/>
          <p:nvPr/>
        </p:nvSpPr>
        <p:spPr>
          <a:xfrm>
            <a:off x="14623192" y="4724400"/>
            <a:ext cx="6531777" cy="51819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5" sz="3500">
                <a:latin typeface="Optima"/>
                <a:ea typeface="Optima"/>
                <a:cs typeface="Optima"/>
                <a:sym typeface="Optima"/>
              </a:defRPr>
            </a:pPr>
            <a:r>
              <a:t>Score = </a:t>
            </a:r>
          </a:p>
          <a:p>
            <a:pPr lvl="2" defTabSz="355600">
              <a:lnSpc>
                <a:spcPct val="90000"/>
              </a:lnSpc>
              <a:spcBef>
                <a:spcPts val="0"/>
              </a:spcBef>
              <a:defRPr spc="-35" sz="3500">
                <a:latin typeface="Optima"/>
                <a:ea typeface="Optima"/>
                <a:cs typeface="Optima"/>
                <a:sym typeface="Optima"/>
              </a:defRPr>
            </a:pPr>
            <a:r>
              <a:t>Stabilité politique x 0.1</a:t>
            </a:r>
          </a:p>
          <a:p>
            <a:pPr lvl="2" defTabSz="355600">
              <a:lnSpc>
                <a:spcPct val="90000"/>
              </a:lnSpc>
              <a:spcBef>
                <a:spcPts val="0"/>
              </a:spcBef>
              <a:defRPr spc="-35" sz="3500">
                <a:latin typeface="Optima"/>
                <a:ea typeface="Optima"/>
                <a:cs typeface="Optima"/>
                <a:sym typeface="Optima"/>
              </a:defRPr>
            </a:pPr>
            <a:r>
              <a:t>+</a:t>
            </a:r>
          </a:p>
          <a:p>
            <a:pPr lvl="2" defTabSz="355600">
              <a:lnSpc>
                <a:spcPct val="90000"/>
              </a:lnSpc>
              <a:spcBef>
                <a:spcPts val="0"/>
              </a:spcBef>
              <a:defRPr spc="-35" sz="3500">
                <a:latin typeface="Optima"/>
                <a:ea typeface="Optima"/>
                <a:cs typeface="Optima"/>
                <a:sym typeface="Optima"/>
              </a:defRPr>
            </a:pPr>
            <a:r>
              <a:t>PIB par habitant x 0.3</a:t>
            </a:r>
          </a:p>
          <a:p>
            <a:pPr lvl="2" defTabSz="355600">
              <a:lnSpc>
                <a:spcPct val="90000"/>
              </a:lnSpc>
              <a:spcBef>
                <a:spcPts val="0"/>
              </a:spcBef>
              <a:defRPr spc="-35" sz="3500">
                <a:latin typeface="Optima"/>
                <a:ea typeface="Optima"/>
                <a:cs typeface="Optima"/>
                <a:sym typeface="Optima"/>
              </a:defRPr>
            </a:pPr>
            <a:r>
              <a:t>-</a:t>
            </a:r>
          </a:p>
          <a:p>
            <a:pPr lvl="2" defTabSz="355600">
              <a:lnSpc>
                <a:spcPct val="90000"/>
              </a:lnSpc>
              <a:spcBef>
                <a:spcPts val="0"/>
              </a:spcBef>
              <a:defRPr spc="-35" sz="3500">
                <a:latin typeface="Optima"/>
                <a:ea typeface="Optima"/>
                <a:cs typeface="Optima"/>
                <a:sym typeface="Optima"/>
              </a:defRPr>
            </a:pPr>
            <a:r>
              <a:t>Distance avec la France x 0.2</a:t>
            </a:r>
          </a:p>
          <a:p>
            <a:pPr lvl="2" defTabSz="355600">
              <a:lnSpc>
                <a:spcPct val="90000"/>
              </a:lnSpc>
              <a:spcBef>
                <a:spcPts val="0"/>
              </a:spcBef>
              <a:defRPr spc="-35" sz="3500">
                <a:latin typeface="Optima"/>
                <a:ea typeface="Optima"/>
                <a:cs typeface="Optima"/>
                <a:sym typeface="Optima"/>
              </a:defRPr>
            </a:pPr>
            <a:r>
              <a:t>-</a:t>
            </a:r>
          </a:p>
          <a:p>
            <a:pPr lvl="2" defTabSz="355600">
              <a:lnSpc>
                <a:spcPct val="90000"/>
              </a:lnSpc>
              <a:spcBef>
                <a:spcPts val="0"/>
              </a:spcBef>
              <a:defRPr spc="-35" sz="3500">
                <a:latin typeface="Optima"/>
                <a:ea typeface="Optima"/>
                <a:cs typeface="Optima"/>
                <a:sym typeface="Optima"/>
              </a:defRPr>
            </a:pPr>
            <a:r>
              <a:t>Production x 0.2</a:t>
            </a:r>
          </a:p>
          <a:p>
            <a:pPr lvl="2" defTabSz="355600">
              <a:lnSpc>
                <a:spcPct val="90000"/>
              </a:lnSpc>
              <a:spcBef>
                <a:spcPts val="0"/>
              </a:spcBef>
              <a:defRPr spc="-35" sz="3500">
                <a:latin typeface="Optima"/>
                <a:ea typeface="Optima"/>
                <a:cs typeface="Optima"/>
                <a:sym typeface="Optima"/>
              </a:defRPr>
            </a:pPr>
            <a:r>
              <a:t>+</a:t>
            </a:r>
          </a:p>
          <a:p>
            <a:pPr lvl="2" defTabSz="355600">
              <a:lnSpc>
                <a:spcPct val="90000"/>
              </a:lnSpc>
              <a:spcBef>
                <a:spcPts val="0"/>
              </a:spcBef>
              <a:defRPr spc="-35" sz="3500">
                <a:latin typeface="Optima"/>
                <a:ea typeface="Optima"/>
                <a:cs typeface="Optima"/>
                <a:sym typeface="Optima"/>
              </a:defRPr>
            </a:pPr>
            <a:r>
              <a:t>Importations x 0.2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90"/>
                                        </p:tgtEl>
                                        <p:attrNameLst>
                                          <p:attrName>style.visibility</p:attrName>
                                        </p:attrNameLst>
                                      </p:cBhvr>
                                      <p:to>
                                        <p:strVal val="visible"/>
                                      </p:to>
                                    </p:set>
                                    <p:anim calcmode="lin" valueType="num">
                                      <p:cBhvr>
                                        <p:cTn id="7" dur="1000" fill="hold"/>
                                        <p:tgtEl>
                                          <p:spTgt spid="290"/>
                                        </p:tgtEl>
                                        <p:attrNameLst>
                                          <p:attrName>ppt_w</p:attrName>
                                        </p:attrNameLst>
                                      </p:cBhvr>
                                      <p:tavLst>
                                        <p:tav tm="0">
                                          <p:val>
                                            <p:fltVal val="0"/>
                                          </p:val>
                                        </p:tav>
                                        <p:tav tm="100000">
                                          <p:val>
                                            <p:strVal val="#ppt_w"/>
                                          </p:val>
                                        </p:tav>
                                      </p:tavLst>
                                    </p:anim>
                                    <p:anim calcmode="lin" valueType="num">
                                      <p:cBhvr>
                                        <p:cTn id="8" dur="1000" fill="hold"/>
                                        <p:tgtEl>
                                          <p:spTgt spid="29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2" name="Les pays recommandés"/>
          <p:cNvSpPr txBox="1"/>
          <p:nvPr>
            <p:ph type="ctrTitle"/>
          </p:nvPr>
        </p:nvSpPr>
        <p:spPr>
          <a:xfrm>
            <a:off x="777074" y="763546"/>
            <a:ext cx="22765335" cy="1825060"/>
          </a:xfrm>
          <a:prstGeom prst="rect">
            <a:avLst/>
          </a:prstGeom>
        </p:spPr>
        <p:txBody>
          <a:bodyPr anchor="ctr"/>
          <a:lstStyle>
            <a:lvl1pPr>
              <a:defRPr spc="-101" sz="10100">
                <a:latin typeface="Optima"/>
                <a:ea typeface="Optima"/>
                <a:cs typeface="Optima"/>
                <a:sym typeface="Optima"/>
              </a:defRPr>
            </a:lvl1pPr>
          </a:lstStyle>
          <a:p>
            <a:pPr/>
            <a:r>
              <a:t>Les pays recommandés</a:t>
            </a:r>
          </a:p>
        </p:txBody>
      </p:sp>
      <p:sp>
        <p:nvSpPr>
          <p:cNvPr id="293" name="Numéro de diapositive"/>
          <p:cNvSpPr txBox="1"/>
          <p:nvPr>
            <p:ph type="sldNum" sz="quarter" idx="2"/>
          </p:nvPr>
        </p:nvSpPr>
        <p:spPr>
          <a:xfrm>
            <a:off x="11784837" y="12792655"/>
            <a:ext cx="537973"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94" name="Pays sûrs et faibles volumes"/>
          <p:cNvSpPr txBox="1"/>
          <p:nvPr/>
        </p:nvSpPr>
        <p:spPr>
          <a:xfrm>
            <a:off x="777074" y="4277742"/>
            <a:ext cx="10620633"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Pays sûrs et faibles volumes</a:t>
            </a:r>
          </a:p>
        </p:txBody>
      </p:sp>
      <p:grpSp>
        <p:nvGrpSpPr>
          <p:cNvPr id="297" name="Grouper"/>
          <p:cNvGrpSpPr/>
          <p:nvPr/>
        </p:nvGrpSpPr>
        <p:grpSpPr>
          <a:xfrm>
            <a:off x="1431367" y="5845105"/>
            <a:ext cx="4303014" cy="965201"/>
            <a:chOff x="0" y="0"/>
            <a:chExt cx="4303012" cy="965200"/>
          </a:xfrm>
        </p:grpSpPr>
        <p:sp>
          <p:nvSpPr>
            <p:cNvPr id="295" name="1 - Luxembourg"/>
            <p:cNvSpPr txBox="1"/>
            <p:nvPr/>
          </p:nvSpPr>
          <p:spPr>
            <a:xfrm>
              <a:off x="0" y="137560"/>
              <a:ext cx="3367583"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1 - Luxembourg </a:t>
              </a:r>
            </a:p>
          </p:txBody>
        </p:sp>
        <p:sp>
          <p:nvSpPr>
            <p:cNvPr id="296" name="🇱🇺"/>
            <p:cNvSpPr txBox="1"/>
            <p:nvPr/>
          </p:nvSpPr>
          <p:spPr>
            <a:xfrm>
              <a:off x="3528312"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00" name="Grouper"/>
          <p:cNvGrpSpPr/>
          <p:nvPr/>
        </p:nvGrpSpPr>
        <p:grpSpPr>
          <a:xfrm>
            <a:off x="1431367" y="7145601"/>
            <a:ext cx="4303014" cy="965201"/>
            <a:chOff x="0" y="0"/>
            <a:chExt cx="4303012" cy="965200"/>
          </a:xfrm>
        </p:grpSpPr>
        <p:sp>
          <p:nvSpPr>
            <p:cNvPr id="298" name="2 - Irlande"/>
            <p:cNvSpPr txBox="1"/>
            <p:nvPr/>
          </p:nvSpPr>
          <p:spPr>
            <a:xfrm>
              <a:off x="0" y="137559"/>
              <a:ext cx="2563030"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2 - Irlande</a:t>
              </a:r>
            </a:p>
          </p:txBody>
        </p:sp>
        <p:sp>
          <p:nvSpPr>
            <p:cNvPr id="299" name="🇮🇪"/>
            <p:cNvSpPr txBox="1"/>
            <p:nvPr/>
          </p:nvSpPr>
          <p:spPr>
            <a:xfrm>
              <a:off x="3528312"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03" name="Grouper"/>
          <p:cNvGrpSpPr/>
          <p:nvPr/>
        </p:nvGrpSpPr>
        <p:grpSpPr>
          <a:xfrm>
            <a:off x="1431367" y="8446095"/>
            <a:ext cx="4303014" cy="965201"/>
            <a:chOff x="0" y="0"/>
            <a:chExt cx="4303012" cy="965200"/>
          </a:xfrm>
        </p:grpSpPr>
        <p:sp>
          <p:nvSpPr>
            <p:cNvPr id="301" name="3 - Norvège"/>
            <p:cNvSpPr txBox="1"/>
            <p:nvPr/>
          </p:nvSpPr>
          <p:spPr>
            <a:xfrm>
              <a:off x="0" y="137560"/>
              <a:ext cx="2563030"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3 - Norvège</a:t>
              </a:r>
            </a:p>
          </p:txBody>
        </p:sp>
        <p:sp>
          <p:nvSpPr>
            <p:cNvPr id="302" name="🇳🇴"/>
            <p:cNvSpPr txBox="1"/>
            <p:nvPr/>
          </p:nvSpPr>
          <p:spPr>
            <a:xfrm>
              <a:off x="3528312"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06" name="Grouper"/>
          <p:cNvGrpSpPr/>
          <p:nvPr/>
        </p:nvGrpSpPr>
        <p:grpSpPr>
          <a:xfrm>
            <a:off x="1431367" y="9746590"/>
            <a:ext cx="4303014" cy="965201"/>
            <a:chOff x="0" y="0"/>
            <a:chExt cx="4303012" cy="965200"/>
          </a:xfrm>
        </p:grpSpPr>
        <p:sp>
          <p:nvSpPr>
            <p:cNvPr id="304" name="4 - Suisse"/>
            <p:cNvSpPr txBox="1"/>
            <p:nvPr/>
          </p:nvSpPr>
          <p:spPr>
            <a:xfrm>
              <a:off x="0" y="137559"/>
              <a:ext cx="2563030"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4 - Suisse</a:t>
              </a:r>
            </a:p>
          </p:txBody>
        </p:sp>
        <p:sp>
          <p:nvSpPr>
            <p:cNvPr id="305" name="🇨🇭"/>
            <p:cNvSpPr txBox="1"/>
            <p:nvPr/>
          </p:nvSpPr>
          <p:spPr>
            <a:xfrm>
              <a:off x="3528312"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09" name="Grouper"/>
          <p:cNvGrpSpPr/>
          <p:nvPr/>
        </p:nvGrpSpPr>
        <p:grpSpPr>
          <a:xfrm>
            <a:off x="1431367" y="11047085"/>
            <a:ext cx="4303014" cy="965201"/>
            <a:chOff x="0" y="0"/>
            <a:chExt cx="4303012" cy="965200"/>
          </a:xfrm>
        </p:grpSpPr>
        <p:sp>
          <p:nvSpPr>
            <p:cNvPr id="307" name="5 - Islande"/>
            <p:cNvSpPr txBox="1"/>
            <p:nvPr/>
          </p:nvSpPr>
          <p:spPr>
            <a:xfrm>
              <a:off x="0" y="137559"/>
              <a:ext cx="2563030"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5 - Islande</a:t>
              </a:r>
            </a:p>
          </p:txBody>
        </p:sp>
        <p:sp>
          <p:nvSpPr>
            <p:cNvPr id="308" name="🇮🇸"/>
            <p:cNvSpPr txBox="1"/>
            <p:nvPr/>
          </p:nvSpPr>
          <p:spPr>
            <a:xfrm>
              <a:off x="3528312"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12" name="Grouper"/>
          <p:cNvGrpSpPr/>
          <p:nvPr/>
        </p:nvGrpSpPr>
        <p:grpSpPr>
          <a:xfrm>
            <a:off x="7463076" y="7145601"/>
            <a:ext cx="3934630" cy="965201"/>
            <a:chOff x="0" y="0"/>
            <a:chExt cx="3934629" cy="965200"/>
          </a:xfrm>
        </p:grpSpPr>
        <p:sp>
          <p:nvSpPr>
            <p:cNvPr id="310" name="7 - Danemark"/>
            <p:cNvSpPr txBox="1"/>
            <p:nvPr/>
          </p:nvSpPr>
          <p:spPr>
            <a:xfrm>
              <a:off x="0" y="137559"/>
              <a:ext cx="2959829"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7 - Danemark</a:t>
              </a:r>
            </a:p>
          </p:txBody>
        </p:sp>
        <p:sp>
          <p:nvSpPr>
            <p:cNvPr id="311" name="🇩🇰"/>
            <p:cNvSpPr txBox="1"/>
            <p:nvPr/>
          </p:nvSpPr>
          <p:spPr>
            <a:xfrm>
              <a:off x="3159929"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15" name="Grouper"/>
          <p:cNvGrpSpPr/>
          <p:nvPr/>
        </p:nvGrpSpPr>
        <p:grpSpPr>
          <a:xfrm>
            <a:off x="7463076" y="5845105"/>
            <a:ext cx="3934630" cy="965201"/>
            <a:chOff x="0" y="0"/>
            <a:chExt cx="3934629" cy="965200"/>
          </a:xfrm>
        </p:grpSpPr>
        <p:sp>
          <p:nvSpPr>
            <p:cNvPr id="313" name="6 - Qatar"/>
            <p:cNvSpPr txBox="1"/>
            <p:nvPr/>
          </p:nvSpPr>
          <p:spPr>
            <a:xfrm>
              <a:off x="0" y="137560"/>
              <a:ext cx="2563030"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6 - Qatar</a:t>
              </a:r>
            </a:p>
          </p:txBody>
        </p:sp>
        <p:sp>
          <p:nvSpPr>
            <p:cNvPr id="314" name="🇶🇦"/>
            <p:cNvSpPr txBox="1"/>
            <p:nvPr/>
          </p:nvSpPr>
          <p:spPr>
            <a:xfrm>
              <a:off x="3159929"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18" name="Grouper"/>
          <p:cNvGrpSpPr/>
          <p:nvPr/>
        </p:nvGrpSpPr>
        <p:grpSpPr>
          <a:xfrm>
            <a:off x="7463076" y="8446095"/>
            <a:ext cx="3934630" cy="965201"/>
            <a:chOff x="0" y="0"/>
            <a:chExt cx="3934629" cy="965200"/>
          </a:xfrm>
        </p:grpSpPr>
        <p:sp>
          <p:nvSpPr>
            <p:cNvPr id="316" name="8 - Roumanie"/>
            <p:cNvSpPr txBox="1"/>
            <p:nvPr/>
          </p:nvSpPr>
          <p:spPr>
            <a:xfrm>
              <a:off x="0" y="137560"/>
              <a:ext cx="2959829"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8 - Roumanie</a:t>
              </a:r>
            </a:p>
          </p:txBody>
        </p:sp>
        <p:sp>
          <p:nvSpPr>
            <p:cNvPr id="317" name="🇷🇴"/>
            <p:cNvSpPr txBox="1"/>
            <p:nvPr/>
          </p:nvSpPr>
          <p:spPr>
            <a:xfrm>
              <a:off x="3159929"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21" name="Grouper"/>
          <p:cNvGrpSpPr/>
          <p:nvPr/>
        </p:nvGrpSpPr>
        <p:grpSpPr>
          <a:xfrm>
            <a:off x="7463076" y="11047085"/>
            <a:ext cx="3934630" cy="965201"/>
            <a:chOff x="0" y="0"/>
            <a:chExt cx="3934629" cy="965200"/>
          </a:xfrm>
        </p:grpSpPr>
        <p:sp>
          <p:nvSpPr>
            <p:cNvPr id="319" name="10 - Suède"/>
            <p:cNvSpPr txBox="1"/>
            <p:nvPr/>
          </p:nvSpPr>
          <p:spPr>
            <a:xfrm>
              <a:off x="0" y="137559"/>
              <a:ext cx="2563030"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10 - Suède</a:t>
              </a:r>
            </a:p>
          </p:txBody>
        </p:sp>
        <p:sp>
          <p:nvSpPr>
            <p:cNvPr id="320" name="🇸🇪"/>
            <p:cNvSpPr txBox="1"/>
            <p:nvPr/>
          </p:nvSpPr>
          <p:spPr>
            <a:xfrm>
              <a:off x="3159929"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24" name="Grouper"/>
          <p:cNvGrpSpPr/>
          <p:nvPr/>
        </p:nvGrpSpPr>
        <p:grpSpPr>
          <a:xfrm>
            <a:off x="7463076" y="9746590"/>
            <a:ext cx="3934630" cy="965201"/>
            <a:chOff x="0" y="0"/>
            <a:chExt cx="3934629" cy="965200"/>
          </a:xfrm>
        </p:grpSpPr>
        <p:sp>
          <p:nvSpPr>
            <p:cNvPr id="322" name="9 - Autriche"/>
            <p:cNvSpPr txBox="1"/>
            <p:nvPr/>
          </p:nvSpPr>
          <p:spPr>
            <a:xfrm>
              <a:off x="0" y="137559"/>
              <a:ext cx="2563030"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9 - Autriche</a:t>
              </a:r>
            </a:p>
          </p:txBody>
        </p:sp>
        <p:sp>
          <p:nvSpPr>
            <p:cNvPr id="323" name="🇦🇹"/>
            <p:cNvSpPr txBox="1"/>
            <p:nvPr/>
          </p:nvSpPr>
          <p:spPr>
            <a:xfrm>
              <a:off x="3159929"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sp>
        <p:nvSpPr>
          <p:cNvPr id="325" name="Pays risqués et gros volumes"/>
          <p:cNvSpPr txBox="1"/>
          <p:nvPr/>
        </p:nvSpPr>
        <p:spPr>
          <a:xfrm>
            <a:off x="12972577" y="4277742"/>
            <a:ext cx="10620632"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Pays risqués et gros volumes</a:t>
            </a:r>
          </a:p>
        </p:txBody>
      </p:sp>
      <p:grpSp>
        <p:nvGrpSpPr>
          <p:cNvPr id="328" name="Grouper"/>
          <p:cNvGrpSpPr/>
          <p:nvPr/>
        </p:nvGrpSpPr>
        <p:grpSpPr>
          <a:xfrm>
            <a:off x="16131387" y="6150312"/>
            <a:ext cx="4303013" cy="965201"/>
            <a:chOff x="0" y="0"/>
            <a:chExt cx="4303011" cy="965200"/>
          </a:xfrm>
        </p:grpSpPr>
        <p:sp>
          <p:nvSpPr>
            <p:cNvPr id="326" name="1 - Pays Bas"/>
            <p:cNvSpPr txBox="1"/>
            <p:nvPr/>
          </p:nvSpPr>
          <p:spPr>
            <a:xfrm>
              <a:off x="0" y="137560"/>
              <a:ext cx="3367583"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1 - Pays Bas  </a:t>
              </a:r>
            </a:p>
          </p:txBody>
        </p:sp>
        <p:sp>
          <p:nvSpPr>
            <p:cNvPr id="327" name="🇳🇱"/>
            <p:cNvSpPr txBox="1"/>
            <p:nvPr/>
          </p:nvSpPr>
          <p:spPr>
            <a:xfrm>
              <a:off x="3528311"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31" name="Grouper"/>
          <p:cNvGrpSpPr/>
          <p:nvPr/>
        </p:nvGrpSpPr>
        <p:grpSpPr>
          <a:xfrm>
            <a:off x="16131387" y="7450808"/>
            <a:ext cx="4303013" cy="965201"/>
            <a:chOff x="0" y="0"/>
            <a:chExt cx="4303011" cy="965200"/>
          </a:xfrm>
        </p:grpSpPr>
        <p:sp>
          <p:nvSpPr>
            <p:cNvPr id="329" name="2 - Belgique"/>
            <p:cNvSpPr txBox="1"/>
            <p:nvPr/>
          </p:nvSpPr>
          <p:spPr>
            <a:xfrm>
              <a:off x="0" y="137559"/>
              <a:ext cx="2563030"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2 - Belgique</a:t>
              </a:r>
            </a:p>
          </p:txBody>
        </p:sp>
        <p:sp>
          <p:nvSpPr>
            <p:cNvPr id="330" name="🇧🇪"/>
            <p:cNvSpPr txBox="1"/>
            <p:nvPr/>
          </p:nvSpPr>
          <p:spPr>
            <a:xfrm>
              <a:off x="3528311"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34" name="Grouper"/>
          <p:cNvGrpSpPr/>
          <p:nvPr/>
        </p:nvGrpSpPr>
        <p:grpSpPr>
          <a:xfrm>
            <a:off x="16131387" y="8751303"/>
            <a:ext cx="4303013" cy="965201"/>
            <a:chOff x="0" y="0"/>
            <a:chExt cx="4303011" cy="965200"/>
          </a:xfrm>
        </p:grpSpPr>
        <p:sp>
          <p:nvSpPr>
            <p:cNvPr id="332" name="3 - Allemagne"/>
            <p:cNvSpPr txBox="1"/>
            <p:nvPr/>
          </p:nvSpPr>
          <p:spPr>
            <a:xfrm>
              <a:off x="0" y="137560"/>
              <a:ext cx="2959829"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3 - Allemagne</a:t>
              </a:r>
            </a:p>
          </p:txBody>
        </p:sp>
        <p:sp>
          <p:nvSpPr>
            <p:cNvPr id="333" name="🇩🇪"/>
            <p:cNvSpPr txBox="1"/>
            <p:nvPr/>
          </p:nvSpPr>
          <p:spPr>
            <a:xfrm>
              <a:off x="3528311"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grpSp>
        <p:nvGrpSpPr>
          <p:cNvPr id="337" name="Grouper"/>
          <p:cNvGrpSpPr/>
          <p:nvPr/>
        </p:nvGrpSpPr>
        <p:grpSpPr>
          <a:xfrm>
            <a:off x="16131387" y="10051798"/>
            <a:ext cx="4303013" cy="965201"/>
            <a:chOff x="0" y="0"/>
            <a:chExt cx="4303011" cy="965200"/>
          </a:xfrm>
        </p:grpSpPr>
        <p:sp>
          <p:nvSpPr>
            <p:cNvPr id="335" name="4 - USA"/>
            <p:cNvSpPr txBox="1"/>
            <p:nvPr/>
          </p:nvSpPr>
          <p:spPr>
            <a:xfrm>
              <a:off x="0" y="137559"/>
              <a:ext cx="2563030" cy="69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4 - USA</a:t>
              </a:r>
            </a:p>
          </p:txBody>
        </p:sp>
        <p:sp>
          <p:nvSpPr>
            <p:cNvPr id="336" name="🇺🇸"/>
            <p:cNvSpPr txBox="1"/>
            <p:nvPr/>
          </p:nvSpPr>
          <p:spPr>
            <a:xfrm>
              <a:off x="3528311" y="0"/>
              <a:ext cx="774701" cy="965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a:lvl1pPr>
            </a:lstStyle>
            <a:p>
              <a:pP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2000"/>
                                  </p:stCondLst>
                                  <p:iterate type="el" backwards="0">
                                    <p:tmAbs val="0"/>
                                  </p:iterate>
                                  <p:childTnLst>
                                    <p:set>
                                      <p:cBhvr>
                                        <p:cTn id="6" fill="hold"/>
                                        <p:tgtEl>
                                          <p:spTgt spid="297"/>
                                        </p:tgtEl>
                                        <p:attrNameLst>
                                          <p:attrName>style.visibility</p:attrName>
                                        </p:attrNameLst>
                                      </p:cBhvr>
                                      <p:to>
                                        <p:strVal val="visible"/>
                                      </p:to>
                                    </p:set>
                                    <p:animEffect filter="wipe(up)" transition="in">
                                      <p:cBhvr>
                                        <p:cTn id="7" dur="1000"/>
                                        <p:tgtEl>
                                          <p:spTgt spid="297"/>
                                        </p:tgtEl>
                                      </p:cBhvr>
                                    </p:animEffect>
                                  </p:childTnLst>
                                </p:cTn>
                              </p:par>
                            </p:childTnLst>
                          </p:cTn>
                        </p:par>
                        <p:par>
                          <p:cTn id="8" fill="hold">
                            <p:stCondLst>
                              <p:cond delay="3000"/>
                            </p:stCondLst>
                            <p:childTnLst>
                              <p:par>
                                <p:cTn id="9" presetClass="entr" nodeType="afterEffect" presetSubtype="1" presetID="22" grpId="2" fill="hold">
                                  <p:stCondLst>
                                    <p:cond delay="0"/>
                                  </p:stCondLst>
                                  <p:iterate type="el" backwards="0">
                                    <p:tmAbs val="0"/>
                                  </p:iterate>
                                  <p:childTnLst>
                                    <p:set>
                                      <p:cBhvr>
                                        <p:cTn id="10" fill="hold"/>
                                        <p:tgtEl>
                                          <p:spTgt spid="300"/>
                                        </p:tgtEl>
                                        <p:attrNameLst>
                                          <p:attrName>style.visibility</p:attrName>
                                        </p:attrNameLst>
                                      </p:cBhvr>
                                      <p:to>
                                        <p:strVal val="visible"/>
                                      </p:to>
                                    </p:set>
                                    <p:animEffect filter="wipe(up)" transition="in">
                                      <p:cBhvr>
                                        <p:cTn id="11" dur="500"/>
                                        <p:tgtEl>
                                          <p:spTgt spid="300"/>
                                        </p:tgtEl>
                                      </p:cBhvr>
                                    </p:animEffect>
                                  </p:childTnLst>
                                </p:cTn>
                              </p:par>
                            </p:childTnLst>
                          </p:cTn>
                        </p:par>
                        <p:par>
                          <p:cTn id="12" fill="hold">
                            <p:stCondLst>
                              <p:cond delay="3500"/>
                            </p:stCondLst>
                            <p:childTnLst>
                              <p:par>
                                <p:cTn id="13" presetClass="entr" nodeType="afterEffect" presetSubtype="1" presetID="22" grpId="3" fill="hold">
                                  <p:stCondLst>
                                    <p:cond delay="0"/>
                                  </p:stCondLst>
                                  <p:iterate type="el" backwards="0">
                                    <p:tmAbs val="0"/>
                                  </p:iterate>
                                  <p:childTnLst>
                                    <p:set>
                                      <p:cBhvr>
                                        <p:cTn id="14" fill="hold"/>
                                        <p:tgtEl>
                                          <p:spTgt spid="303"/>
                                        </p:tgtEl>
                                        <p:attrNameLst>
                                          <p:attrName>style.visibility</p:attrName>
                                        </p:attrNameLst>
                                      </p:cBhvr>
                                      <p:to>
                                        <p:strVal val="visible"/>
                                      </p:to>
                                    </p:set>
                                    <p:animEffect filter="wipe(up)" transition="in">
                                      <p:cBhvr>
                                        <p:cTn id="15" dur="500"/>
                                        <p:tgtEl>
                                          <p:spTgt spid="303"/>
                                        </p:tgtEl>
                                      </p:cBhvr>
                                    </p:animEffect>
                                  </p:childTnLst>
                                </p:cTn>
                              </p:par>
                            </p:childTnLst>
                          </p:cTn>
                        </p:par>
                        <p:par>
                          <p:cTn id="16" fill="hold">
                            <p:stCondLst>
                              <p:cond delay="4000"/>
                            </p:stCondLst>
                            <p:childTnLst>
                              <p:par>
                                <p:cTn id="17" presetClass="entr" nodeType="afterEffect" presetSubtype="1" presetID="22" grpId="4" fill="hold">
                                  <p:stCondLst>
                                    <p:cond delay="0"/>
                                  </p:stCondLst>
                                  <p:iterate type="el" backwards="0">
                                    <p:tmAbs val="0"/>
                                  </p:iterate>
                                  <p:childTnLst>
                                    <p:set>
                                      <p:cBhvr>
                                        <p:cTn id="18" fill="hold"/>
                                        <p:tgtEl>
                                          <p:spTgt spid="306"/>
                                        </p:tgtEl>
                                        <p:attrNameLst>
                                          <p:attrName>style.visibility</p:attrName>
                                        </p:attrNameLst>
                                      </p:cBhvr>
                                      <p:to>
                                        <p:strVal val="visible"/>
                                      </p:to>
                                    </p:set>
                                    <p:animEffect filter="wipe(up)" transition="in">
                                      <p:cBhvr>
                                        <p:cTn id="19" dur="500"/>
                                        <p:tgtEl>
                                          <p:spTgt spid="306"/>
                                        </p:tgtEl>
                                      </p:cBhvr>
                                    </p:animEffect>
                                  </p:childTnLst>
                                </p:cTn>
                              </p:par>
                            </p:childTnLst>
                          </p:cTn>
                        </p:par>
                        <p:par>
                          <p:cTn id="20" fill="hold">
                            <p:stCondLst>
                              <p:cond delay="4500"/>
                            </p:stCondLst>
                            <p:childTnLst>
                              <p:par>
                                <p:cTn id="21" presetClass="entr" nodeType="afterEffect" presetSubtype="1" presetID="22" grpId="5" fill="hold">
                                  <p:stCondLst>
                                    <p:cond delay="0"/>
                                  </p:stCondLst>
                                  <p:iterate type="el" backwards="0">
                                    <p:tmAbs val="0"/>
                                  </p:iterate>
                                  <p:childTnLst>
                                    <p:set>
                                      <p:cBhvr>
                                        <p:cTn id="22" fill="hold"/>
                                        <p:tgtEl>
                                          <p:spTgt spid="309"/>
                                        </p:tgtEl>
                                        <p:attrNameLst>
                                          <p:attrName>style.visibility</p:attrName>
                                        </p:attrNameLst>
                                      </p:cBhvr>
                                      <p:to>
                                        <p:strVal val="visible"/>
                                      </p:to>
                                    </p:set>
                                    <p:animEffect filter="wipe(up)" transition="in">
                                      <p:cBhvr>
                                        <p:cTn id="23" dur="500"/>
                                        <p:tgtEl>
                                          <p:spTgt spid="309"/>
                                        </p:tgtEl>
                                      </p:cBhvr>
                                    </p:animEffect>
                                  </p:childTnLst>
                                </p:cTn>
                              </p:par>
                            </p:childTnLst>
                          </p:cTn>
                        </p:par>
                        <p:par>
                          <p:cTn id="24" fill="hold">
                            <p:stCondLst>
                              <p:cond delay="5000"/>
                            </p:stCondLst>
                            <p:childTnLst>
                              <p:par>
                                <p:cTn id="25" presetClass="entr" nodeType="afterEffect" presetSubtype="1" presetID="22" grpId="6" fill="hold">
                                  <p:stCondLst>
                                    <p:cond delay="0"/>
                                  </p:stCondLst>
                                  <p:iterate type="el" backwards="0">
                                    <p:tmAbs val="0"/>
                                  </p:iterate>
                                  <p:childTnLst>
                                    <p:set>
                                      <p:cBhvr>
                                        <p:cTn id="26" fill="hold"/>
                                        <p:tgtEl>
                                          <p:spTgt spid="315"/>
                                        </p:tgtEl>
                                        <p:attrNameLst>
                                          <p:attrName>style.visibility</p:attrName>
                                        </p:attrNameLst>
                                      </p:cBhvr>
                                      <p:to>
                                        <p:strVal val="visible"/>
                                      </p:to>
                                    </p:set>
                                    <p:animEffect filter="wipe(up)" transition="in">
                                      <p:cBhvr>
                                        <p:cTn id="27" dur="500"/>
                                        <p:tgtEl>
                                          <p:spTgt spid="315"/>
                                        </p:tgtEl>
                                      </p:cBhvr>
                                    </p:animEffect>
                                  </p:childTnLst>
                                </p:cTn>
                              </p:par>
                            </p:childTnLst>
                          </p:cTn>
                        </p:par>
                        <p:par>
                          <p:cTn id="28" fill="hold">
                            <p:stCondLst>
                              <p:cond delay="5500"/>
                            </p:stCondLst>
                            <p:childTnLst>
                              <p:par>
                                <p:cTn id="29" presetClass="entr" nodeType="afterEffect" presetSubtype="1" presetID="22" grpId="7" fill="hold">
                                  <p:stCondLst>
                                    <p:cond delay="0"/>
                                  </p:stCondLst>
                                  <p:iterate type="el" backwards="0">
                                    <p:tmAbs val="0"/>
                                  </p:iterate>
                                  <p:childTnLst>
                                    <p:set>
                                      <p:cBhvr>
                                        <p:cTn id="30" fill="hold"/>
                                        <p:tgtEl>
                                          <p:spTgt spid="312"/>
                                        </p:tgtEl>
                                        <p:attrNameLst>
                                          <p:attrName>style.visibility</p:attrName>
                                        </p:attrNameLst>
                                      </p:cBhvr>
                                      <p:to>
                                        <p:strVal val="visible"/>
                                      </p:to>
                                    </p:set>
                                    <p:animEffect filter="wipe(up)" transition="in">
                                      <p:cBhvr>
                                        <p:cTn id="31" dur="500"/>
                                        <p:tgtEl>
                                          <p:spTgt spid="312"/>
                                        </p:tgtEl>
                                      </p:cBhvr>
                                    </p:animEffect>
                                  </p:childTnLst>
                                </p:cTn>
                              </p:par>
                            </p:childTnLst>
                          </p:cTn>
                        </p:par>
                        <p:par>
                          <p:cTn id="32" fill="hold">
                            <p:stCondLst>
                              <p:cond delay="6000"/>
                            </p:stCondLst>
                            <p:childTnLst>
                              <p:par>
                                <p:cTn id="33" presetClass="entr" nodeType="afterEffect" presetSubtype="1" presetID="22" grpId="8" fill="hold">
                                  <p:stCondLst>
                                    <p:cond delay="0"/>
                                  </p:stCondLst>
                                  <p:iterate type="el" backwards="0">
                                    <p:tmAbs val="0"/>
                                  </p:iterate>
                                  <p:childTnLst>
                                    <p:set>
                                      <p:cBhvr>
                                        <p:cTn id="34" fill="hold"/>
                                        <p:tgtEl>
                                          <p:spTgt spid="318"/>
                                        </p:tgtEl>
                                        <p:attrNameLst>
                                          <p:attrName>style.visibility</p:attrName>
                                        </p:attrNameLst>
                                      </p:cBhvr>
                                      <p:to>
                                        <p:strVal val="visible"/>
                                      </p:to>
                                    </p:set>
                                    <p:animEffect filter="wipe(up)" transition="in">
                                      <p:cBhvr>
                                        <p:cTn id="35" dur="500"/>
                                        <p:tgtEl>
                                          <p:spTgt spid="318"/>
                                        </p:tgtEl>
                                      </p:cBhvr>
                                    </p:animEffect>
                                  </p:childTnLst>
                                </p:cTn>
                              </p:par>
                            </p:childTnLst>
                          </p:cTn>
                        </p:par>
                        <p:par>
                          <p:cTn id="36" fill="hold">
                            <p:stCondLst>
                              <p:cond delay="6500"/>
                            </p:stCondLst>
                            <p:childTnLst>
                              <p:par>
                                <p:cTn id="37" presetClass="entr" nodeType="afterEffect" presetSubtype="1" presetID="22" grpId="9" fill="hold">
                                  <p:stCondLst>
                                    <p:cond delay="0"/>
                                  </p:stCondLst>
                                  <p:iterate type="el" backwards="0">
                                    <p:tmAbs val="0"/>
                                  </p:iterate>
                                  <p:childTnLst>
                                    <p:set>
                                      <p:cBhvr>
                                        <p:cTn id="38" fill="hold"/>
                                        <p:tgtEl>
                                          <p:spTgt spid="324"/>
                                        </p:tgtEl>
                                        <p:attrNameLst>
                                          <p:attrName>style.visibility</p:attrName>
                                        </p:attrNameLst>
                                      </p:cBhvr>
                                      <p:to>
                                        <p:strVal val="visible"/>
                                      </p:to>
                                    </p:set>
                                    <p:animEffect filter="wipe(up)" transition="in">
                                      <p:cBhvr>
                                        <p:cTn id="39" dur="500"/>
                                        <p:tgtEl>
                                          <p:spTgt spid="324"/>
                                        </p:tgtEl>
                                      </p:cBhvr>
                                    </p:animEffect>
                                  </p:childTnLst>
                                </p:cTn>
                              </p:par>
                            </p:childTnLst>
                          </p:cTn>
                        </p:par>
                        <p:par>
                          <p:cTn id="40" fill="hold">
                            <p:stCondLst>
                              <p:cond delay="7000"/>
                            </p:stCondLst>
                            <p:childTnLst>
                              <p:par>
                                <p:cTn id="41" presetClass="entr" nodeType="afterEffect" presetSubtype="1" presetID="22" grpId="10" fill="hold">
                                  <p:stCondLst>
                                    <p:cond delay="0"/>
                                  </p:stCondLst>
                                  <p:iterate type="el" backwards="0">
                                    <p:tmAbs val="0"/>
                                  </p:iterate>
                                  <p:childTnLst>
                                    <p:set>
                                      <p:cBhvr>
                                        <p:cTn id="42" fill="hold"/>
                                        <p:tgtEl>
                                          <p:spTgt spid="321"/>
                                        </p:tgtEl>
                                        <p:attrNameLst>
                                          <p:attrName>style.visibility</p:attrName>
                                        </p:attrNameLst>
                                      </p:cBhvr>
                                      <p:to>
                                        <p:strVal val="visible"/>
                                      </p:to>
                                    </p:set>
                                    <p:animEffect filter="wipe(up)" transition="in">
                                      <p:cBhvr>
                                        <p:cTn id="43" dur="500"/>
                                        <p:tgtEl>
                                          <p:spTgt spid="321"/>
                                        </p:tgtEl>
                                      </p:cBhvr>
                                    </p:animEffec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16" presetID="23" grpId="11" fill="hold">
                                  <p:stCondLst>
                                    <p:cond delay="0"/>
                                  </p:stCondLst>
                                  <p:iterate type="el" backwards="0">
                                    <p:tmAbs val="0"/>
                                  </p:iterate>
                                  <p:childTnLst>
                                    <p:set>
                                      <p:cBhvr>
                                        <p:cTn id="47" fill="hold"/>
                                        <p:tgtEl>
                                          <p:spTgt spid="325"/>
                                        </p:tgtEl>
                                        <p:attrNameLst>
                                          <p:attrName>style.visibility</p:attrName>
                                        </p:attrNameLst>
                                      </p:cBhvr>
                                      <p:to>
                                        <p:strVal val="visible"/>
                                      </p:to>
                                    </p:set>
                                    <p:anim calcmode="lin" valueType="num">
                                      <p:cBhvr>
                                        <p:cTn id="48" dur="1000" fill="hold"/>
                                        <p:tgtEl>
                                          <p:spTgt spid="325"/>
                                        </p:tgtEl>
                                        <p:attrNameLst>
                                          <p:attrName>ppt_w</p:attrName>
                                        </p:attrNameLst>
                                      </p:cBhvr>
                                      <p:tavLst>
                                        <p:tav tm="0">
                                          <p:val>
                                            <p:fltVal val="0"/>
                                          </p:val>
                                        </p:tav>
                                        <p:tav tm="100000">
                                          <p:val>
                                            <p:strVal val="#ppt_w"/>
                                          </p:val>
                                        </p:tav>
                                      </p:tavLst>
                                    </p:anim>
                                    <p:anim calcmode="lin" valueType="num">
                                      <p:cBhvr>
                                        <p:cTn id="49" dur="1000" fill="hold"/>
                                        <p:tgtEl>
                                          <p:spTgt spid="325"/>
                                        </p:tgtEl>
                                        <p:attrNameLst>
                                          <p:attrName>ppt_h</p:attrName>
                                        </p:attrNameLst>
                                      </p:cBhvr>
                                      <p:tavLst>
                                        <p:tav tm="0">
                                          <p:val>
                                            <p:fltVal val="0"/>
                                          </p:val>
                                        </p:tav>
                                        <p:tav tm="100000">
                                          <p:val>
                                            <p:strVal val="#ppt_h"/>
                                          </p:val>
                                        </p:tav>
                                      </p:tavLst>
                                    </p:anim>
                                  </p:childTnLst>
                                </p:cTn>
                              </p:par>
                            </p:childTnLst>
                          </p:cTn>
                        </p:par>
                        <p:par>
                          <p:cTn id="50" fill="hold">
                            <p:stCondLst>
                              <p:cond delay="1000"/>
                            </p:stCondLst>
                            <p:childTnLst>
                              <p:par>
                                <p:cTn id="51" presetClass="entr" nodeType="afterEffect" presetSubtype="1" presetID="22" grpId="12" fill="hold">
                                  <p:stCondLst>
                                    <p:cond delay="0"/>
                                  </p:stCondLst>
                                  <p:iterate type="el" backwards="0">
                                    <p:tmAbs val="0"/>
                                  </p:iterate>
                                  <p:childTnLst>
                                    <p:set>
                                      <p:cBhvr>
                                        <p:cTn id="52" fill="hold"/>
                                        <p:tgtEl>
                                          <p:spTgt spid="328"/>
                                        </p:tgtEl>
                                        <p:attrNameLst>
                                          <p:attrName>style.visibility</p:attrName>
                                        </p:attrNameLst>
                                      </p:cBhvr>
                                      <p:to>
                                        <p:strVal val="visible"/>
                                      </p:to>
                                    </p:set>
                                    <p:animEffect filter="wipe(up)" transition="in">
                                      <p:cBhvr>
                                        <p:cTn id="53" dur="500"/>
                                        <p:tgtEl>
                                          <p:spTgt spid="328"/>
                                        </p:tgtEl>
                                      </p:cBhvr>
                                    </p:animEffect>
                                  </p:childTnLst>
                                </p:cTn>
                              </p:par>
                            </p:childTnLst>
                          </p:cTn>
                        </p:par>
                        <p:par>
                          <p:cTn id="54" fill="hold">
                            <p:stCondLst>
                              <p:cond delay="1500"/>
                            </p:stCondLst>
                            <p:childTnLst>
                              <p:par>
                                <p:cTn id="55" presetClass="entr" nodeType="afterEffect" presetSubtype="1" presetID="22" grpId="13" fill="hold">
                                  <p:stCondLst>
                                    <p:cond delay="0"/>
                                  </p:stCondLst>
                                  <p:iterate type="el" backwards="0">
                                    <p:tmAbs val="0"/>
                                  </p:iterate>
                                  <p:childTnLst>
                                    <p:set>
                                      <p:cBhvr>
                                        <p:cTn id="56" fill="hold"/>
                                        <p:tgtEl>
                                          <p:spTgt spid="331"/>
                                        </p:tgtEl>
                                        <p:attrNameLst>
                                          <p:attrName>style.visibility</p:attrName>
                                        </p:attrNameLst>
                                      </p:cBhvr>
                                      <p:to>
                                        <p:strVal val="visible"/>
                                      </p:to>
                                    </p:set>
                                    <p:animEffect filter="wipe(up)" transition="in">
                                      <p:cBhvr>
                                        <p:cTn id="57" dur="500"/>
                                        <p:tgtEl>
                                          <p:spTgt spid="331"/>
                                        </p:tgtEl>
                                      </p:cBhvr>
                                    </p:animEffect>
                                  </p:childTnLst>
                                </p:cTn>
                              </p:par>
                            </p:childTnLst>
                          </p:cTn>
                        </p:par>
                        <p:par>
                          <p:cTn id="58" fill="hold">
                            <p:stCondLst>
                              <p:cond delay="2000"/>
                            </p:stCondLst>
                            <p:childTnLst>
                              <p:par>
                                <p:cTn id="59" presetClass="entr" nodeType="afterEffect" presetSubtype="1" presetID="22" grpId="14" fill="hold">
                                  <p:stCondLst>
                                    <p:cond delay="0"/>
                                  </p:stCondLst>
                                  <p:iterate type="el" backwards="0">
                                    <p:tmAbs val="0"/>
                                  </p:iterate>
                                  <p:childTnLst>
                                    <p:set>
                                      <p:cBhvr>
                                        <p:cTn id="60" fill="hold"/>
                                        <p:tgtEl>
                                          <p:spTgt spid="334"/>
                                        </p:tgtEl>
                                        <p:attrNameLst>
                                          <p:attrName>style.visibility</p:attrName>
                                        </p:attrNameLst>
                                      </p:cBhvr>
                                      <p:to>
                                        <p:strVal val="visible"/>
                                      </p:to>
                                    </p:set>
                                    <p:animEffect filter="wipe(up)" transition="in">
                                      <p:cBhvr>
                                        <p:cTn id="61" dur="500"/>
                                        <p:tgtEl>
                                          <p:spTgt spid="334"/>
                                        </p:tgtEl>
                                      </p:cBhvr>
                                    </p:animEffect>
                                  </p:childTnLst>
                                </p:cTn>
                              </p:par>
                            </p:childTnLst>
                          </p:cTn>
                        </p:par>
                        <p:par>
                          <p:cTn id="62" fill="hold">
                            <p:stCondLst>
                              <p:cond delay="2500"/>
                            </p:stCondLst>
                            <p:childTnLst>
                              <p:par>
                                <p:cTn id="63" presetClass="entr" nodeType="afterEffect" presetSubtype="1" presetID="22" grpId="15" fill="hold">
                                  <p:stCondLst>
                                    <p:cond delay="0"/>
                                  </p:stCondLst>
                                  <p:iterate type="el" backwards="0">
                                    <p:tmAbs val="0"/>
                                  </p:iterate>
                                  <p:childTnLst>
                                    <p:set>
                                      <p:cBhvr>
                                        <p:cTn id="64" fill="hold"/>
                                        <p:tgtEl>
                                          <p:spTgt spid="337"/>
                                        </p:tgtEl>
                                        <p:attrNameLst>
                                          <p:attrName>style.visibility</p:attrName>
                                        </p:attrNameLst>
                                      </p:cBhvr>
                                      <p:to>
                                        <p:strVal val="visible"/>
                                      </p:to>
                                    </p:set>
                                    <p:animEffect filter="wipe(up)" transition="in">
                                      <p:cBhvr>
                                        <p:cTn id="65" dur="5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2" grpId="7"/>
      <p:bldP build="whole" bldLvl="1" animBg="1" rev="0" advAuto="0" spid="325" grpId="11"/>
      <p:bldP build="whole" bldLvl="1" animBg="1" rev="0" advAuto="0" spid="328" grpId="12"/>
      <p:bldP build="whole" bldLvl="1" animBg="1" rev="0" advAuto="0" spid="318" grpId="8"/>
      <p:bldP build="whole" bldLvl="1" animBg="1" rev="0" advAuto="0" spid="334" grpId="14"/>
      <p:bldP build="whole" bldLvl="1" animBg="1" rev="0" advAuto="0" spid="324" grpId="9"/>
      <p:bldP build="whole" bldLvl="1" animBg="1" rev="0" advAuto="0" spid="309" grpId="5"/>
      <p:bldP build="whole" bldLvl="1" animBg="1" rev="0" advAuto="0" spid="297" grpId="1"/>
      <p:bldP build="whole" bldLvl="1" animBg="1" rev="0" advAuto="0" spid="306" grpId="4"/>
      <p:bldP build="whole" bldLvl="1" animBg="1" rev="0" advAuto="0" spid="315" grpId="6"/>
      <p:bldP build="whole" bldLvl="1" animBg="1" rev="0" advAuto="0" spid="303" grpId="3"/>
      <p:bldP build="whole" bldLvl="1" animBg="1" rev="0" advAuto="0" spid="331" grpId="13"/>
      <p:bldP build="whole" bldLvl="1" animBg="1" rev="0" advAuto="0" spid="321" grpId="10"/>
      <p:bldP build="whole" bldLvl="1" animBg="1" rev="0" advAuto="0" spid="337" grpId="15"/>
      <p:bldP build="whole" bldLvl="1" animBg="1" rev="0" advAuto="0" spid="300"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Contexte"/>
          <p:cNvSpPr txBox="1"/>
          <p:nvPr>
            <p:ph type="ctrTitle"/>
          </p:nvPr>
        </p:nvSpPr>
        <p:spPr>
          <a:xfrm>
            <a:off x="786304" y="754889"/>
            <a:ext cx="7238335" cy="1825059"/>
          </a:xfrm>
          <a:prstGeom prst="rect">
            <a:avLst/>
          </a:prstGeom>
        </p:spPr>
        <p:txBody>
          <a:bodyPr anchor="ctr"/>
          <a:lstStyle>
            <a:lvl1pPr>
              <a:defRPr spc="-101" sz="10100">
                <a:latin typeface="Optima"/>
                <a:ea typeface="Optima"/>
                <a:cs typeface="Optima"/>
                <a:sym typeface="Optima"/>
              </a:defRPr>
            </a:lvl1pPr>
          </a:lstStyle>
          <a:p>
            <a:pPr/>
            <a:r>
              <a:t>Contexte</a:t>
            </a:r>
          </a:p>
        </p:txBody>
      </p:sp>
      <p:sp>
        <p:nvSpPr>
          <p:cNvPr id="176" name="Numéro de diapositive"/>
          <p:cNvSpPr txBox="1"/>
          <p:nvPr>
            <p:ph type="sldNum" sz="quarter" idx="2"/>
          </p:nvPr>
        </p:nvSpPr>
        <p:spPr>
          <a:xfrm>
            <a:off x="11996673" y="12792655"/>
            <a:ext cx="326137"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177" name="L’entreprise La Poule Qui Chante, l’un des leader Français de l’élevage de poulet en agriculture biologique souhaite étendre son activité dans le monde.  Aucune restriction n’est imposée, tous les pays et tous les continents sont envisageables.…"/>
          <p:cNvSpPr txBox="1"/>
          <p:nvPr/>
        </p:nvSpPr>
        <p:spPr>
          <a:xfrm>
            <a:off x="786304" y="4596722"/>
            <a:ext cx="17388353" cy="21485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5" sz="3500">
                <a:latin typeface="Optima"/>
                <a:ea typeface="Optima"/>
                <a:cs typeface="Optima"/>
                <a:sym typeface="Optima"/>
              </a:defRPr>
            </a:pPr>
            <a:r>
              <a:t>L’entreprise La Poule Qui Chante, l’un des leader Français de l’élevage de poulet en agriculture biologique souhaite étendre son activité dans le monde. </a:t>
            </a:r>
            <a:br/>
            <a:r>
              <a:t>Aucune restriction n’est imposée, tous les pays et tous les continents sont envisageables.</a:t>
            </a:r>
          </a:p>
          <a:p>
            <a:pPr defTabSz="355600">
              <a:lnSpc>
                <a:spcPct val="90000"/>
              </a:lnSpc>
              <a:spcBef>
                <a:spcPts val="0"/>
              </a:spcBef>
              <a:defRPr spc="-35" sz="3500">
                <a:latin typeface="Optima"/>
                <a:ea typeface="Optima"/>
                <a:cs typeface="Optima"/>
                <a:sym typeface="Optima"/>
              </a:defRPr>
            </a:pPr>
            <a:r>
              <a:t>Le but de cette étude est de déterminer des pays ou l’entreprise pourra se dévelloper.</a:t>
            </a:r>
          </a:p>
        </p:txBody>
      </p:sp>
      <p:sp>
        <p:nvSpPr>
          <p:cNvPr id="178" name="Afrique (globe)"/>
          <p:cNvSpPr/>
          <p:nvPr/>
        </p:nvSpPr>
        <p:spPr>
          <a:xfrm>
            <a:off x="19515870" y="4668081"/>
            <a:ext cx="2005792" cy="200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554" y="656"/>
                </a:moveTo>
                <a:cubicBezTo>
                  <a:pt x="11483" y="634"/>
                  <a:pt x="12384" y="740"/>
                  <a:pt x="13243" y="952"/>
                </a:cubicBezTo>
                <a:cubicBezTo>
                  <a:pt x="13374" y="984"/>
                  <a:pt x="13466" y="1100"/>
                  <a:pt x="13466" y="1234"/>
                </a:cubicBezTo>
                <a:lnTo>
                  <a:pt x="13466" y="1559"/>
                </a:lnTo>
                <a:cubicBezTo>
                  <a:pt x="13466" y="1739"/>
                  <a:pt x="13360" y="1901"/>
                  <a:pt x="13196" y="1974"/>
                </a:cubicBezTo>
                <a:lnTo>
                  <a:pt x="12422" y="2322"/>
                </a:lnTo>
                <a:cubicBezTo>
                  <a:pt x="12262" y="2394"/>
                  <a:pt x="12082" y="2409"/>
                  <a:pt x="11912" y="2366"/>
                </a:cubicBezTo>
                <a:lnTo>
                  <a:pt x="11083" y="2153"/>
                </a:lnTo>
                <a:cubicBezTo>
                  <a:pt x="10937" y="2115"/>
                  <a:pt x="10782" y="2126"/>
                  <a:pt x="10643" y="2185"/>
                </a:cubicBezTo>
                <a:lnTo>
                  <a:pt x="9219" y="2783"/>
                </a:lnTo>
                <a:cubicBezTo>
                  <a:pt x="9085" y="2839"/>
                  <a:pt x="8974" y="2940"/>
                  <a:pt x="8905" y="3068"/>
                </a:cubicBezTo>
                <a:lnTo>
                  <a:pt x="8756" y="3348"/>
                </a:lnTo>
                <a:cubicBezTo>
                  <a:pt x="8699" y="3457"/>
                  <a:pt x="8761" y="3590"/>
                  <a:pt x="8881" y="3618"/>
                </a:cubicBezTo>
                <a:lnTo>
                  <a:pt x="8966" y="3638"/>
                </a:lnTo>
                <a:cubicBezTo>
                  <a:pt x="9019" y="3650"/>
                  <a:pt x="9068" y="3678"/>
                  <a:pt x="9106" y="3718"/>
                </a:cubicBezTo>
                <a:lnTo>
                  <a:pt x="9160" y="3777"/>
                </a:lnTo>
                <a:cubicBezTo>
                  <a:pt x="9265" y="3889"/>
                  <a:pt x="9431" y="3923"/>
                  <a:pt x="9572" y="3861"/>
                </a:cubicBezTo>
                <a:lnTo>
                  <a:pt x="9673" y="3817"/>
                </a:lnTo>
                <a:cubicBezTo>
                  <a:pt x="9777" y="3771"/>
                  <a:pt x="9847" y="3672"/>
                  <a:pt x="9858" y="3559"/>
                </a:cubicBezTo>
                <a:lnTo>
                  <a:pt x="9877" y="3367"/>
                </a:lnTo>
                <a:cubicBezTo>
                  <a:pt x="9882" y="3309"/>
                  <a:pt x="9905" y="3254"/>
                  <a:pt x="9941" y="3208"/>
                </a:cubicBezTo>
                <a:lnTo>
                  <a:pt x="10091" y="3017"/>
                </a:lnTo>
                <a:cubicBezTo>
                  <a:pt x="10150" y="2942"/>
                  <a:pt x="10269" y="2981"/>
                  <a:pt x="10272" y="3076"/>
                </a:cubicBezTo>
                <a:lnTo>
                  <a:pt x="10274" y="3147"/>
                </a:lnTo>
                <a:cubicBezTo>
                  <a:pt x="10276" y="3210"/>
                  <a:pt x="10302" y="3271"/>
                  <a:pt x="10348" y="3314"/>
                </a:cubicBezTo>
                <a:lnTo>
                  <a:pt x="10442" y="3405"/>
                </a:lnTo>
                <a:cubicBezTo>
                  <a:pt x="10524" y="3484"/>
                  <a:pt x="10507" y="3620"/>
                  <a:pt x="10407" y="3674"/>
                </a:cubicBezTo>
                <a:lnTo>
                  <a:pt x="10221" y="3773"/>
                </a:lnTo>
                <a:cubicBezTo>
                  <a:pt x="10178" y="3796"/>
                  <a:pt x="10143" y="3832"/>
                  <a:pt x="10120" y="3876"/>
                </a:cubicBezTo>
                <a:lnTo>
                  <a:pt x="10071" y="3972"/>
                </a:lnTo>
                <a:cubicBezTo>
                  <a:pt x="10040" y="4033"/>
                  <a:pt x="9982" y="4076"/>
                  <a:pt x="9914" y="4087"/>
                </a:cubicBezTo>
                <a:lnTo>
                  <a:pt x="9339" y="4180"/>
                </a:lnTo>
                <a:cubicBezTo>
                  <a:pt x="9303" y="4186"/>
                  <a:pt x="9266" y="4186"/>
                  <a:pt x="9231" y="4180"/>
                </a:cubicBezTo>
                <a:lnTo>
                  <a:pt x="8856" y="4111"/>
                </a:lnTo>
                <a:cubicBezTo>
                  <a:pt x="8777" y="4096"/>
                  <a:pt x="8694" y="4107"/>
                  <a:pt x="8621" y="4143"/>
                </a:cubicBezTo>
                <a:lnTo>
                  <a:pt x="7536" y="4688"/>
                </a:lnTo>
                <a:cubicBezTo>
                  <a:pt x="7476" y="4718"/>
                  <a:pt x="7409" y="4733"/>
                  <a:pt x="7342" y="4733"/>
                </a:cubicBezTo>
                <a:lnTo>
                  <a:pt x="7155" y="4733"/>
                </a:lnTo>
                <a:cubicBezTo>
                  <a:pt x="6994" y="4733"/>
                  <a:pt x="6874" y="4882"/>
                  <a:pt x="6907" y="5041"/>
                </a:cubicBezTo>
                <a:lnTo>
                  <a:pt x="6963" y="5309"/>
                </a:lnTo>
                <a:cubicBezTo>
                  <a:pt x="7000" y="5485"/>
                  <a:pt x="6859" y="5649"/>
                  <a:pt x="6679" y="5636"/>
                </a:cubicBezTo>
                <a:lnTo>
                  <a:pt x="6144" y="5599"/>
                </a:lnTo>
                <a:cubicBezTo>
                  <a:pt x="6022" y="5591"/>
                  <a:pt x="5911" y="5667"/>
                  <a:pt x="5873" y="5783"/>
                </a:cubicBezTo>
                <a:lnTo>
                  <a:pt x="5677" y="6370"/>
                </a:lnTo>
                <a:cubicBezTo>
                  <a:pt x="5640" y="6481"/>
                  <a:pt x="5645" y="6600"/>
                  <a:pt x="5690" y="6708"/>
                </a:cubicBezTo>
                <a:lnTo>
                  <a:pt x="5731" y="6807"/>
                </a:lnTo>
                <a:cubicBezTo>
                  <a:pt x="5786" y="6940"/>
                  <a:pt x="5747" y="7092"/>
                  <a:pt x="5635" y="7180"/>
                </a:cubicBezTo>
                <a:lnTo>
                  <a:pt x="4168" y="8335"/>
                </a:lnTo>
                <a:cubicBezTo>
                  <a:pt x="3957" y="8501"/>
                  <a:pt x="3810" y="8734"/>
                  <a:pt x="3750" y="8996"/>
                </a:cubicBezTo>
                <a:lnTo>
                  <a:pt x="3409" y="10484"/>
                </a:lnTo>
                <a:cubicBezTo>
                  <a:pt x="3362" y="10688"/>
                  <a:pt x="3398" y="10900"/>
                  <a:pt x="3507" y="11078"/>
                </a:cubicBezTo>
                <a:cubicBezTo>
                  <a:pt x="3729" y="11443"/>
                  <a:pt x="4126" y="12077"/>
                  <a:pt x="4352" y="12433"/>
                </a:cubicBezTo>
                <a:cubicBezTo>
                  <a:pt x="4457" y="12599"/>
                  <a:pt x="4637" y="12702"/>
                  <a:pt x="4833" y="12709"/>
                </a:cubicBezTo>
                <a:lnTo>
                  <a:pt x="6212" y="12759"/>
                </a:lnTo>
                <a:cubicBezTo>
                  <a:pt x="6329" y="12764"/>
                  <a:pt x="6440" y="12816"/>
                  <a:pt x="6517" y="12904"/>
                </a:cubicBezTo>
                <a:lnTo>
                  <a:pt x="6659" y="13065"/>
                </a:lnTo>
                <a:cubicBezTo>
                  <a:pt x="6729" y="13145"/>
                  <a:pt x="6822" y="13198"/>
                  <a:pt x="6926" y="13218"/>
                </a:cubicBezTo>
                <a:lnTo>
                  <a:pt x="7142" y="13260"/>
                </a:lnTo>
                <a:cubicBezTo>
                  <a:pt x="7307" y="13292"/>
                  <a:pt x="7430" y="13430"/>
                  <a:pt x="7444" y="13598"/>
                </a:cubicBezTo>
                <a:lnTo>
                  <a:pt x="7503" y="14323"/>
                </a:lnTo>
                <a:cubicBezTo>
                  <a:pt x="7513" y="14451"/>
                  <a:pt x="7548" y="14574"/>
                  <a:pt x="7607" y="14688"/>
                </a:cubicBezTo>
                <a:lnTo>
                  <a:pt x="8242" y="15915"/>
                </a:lnTo>
                <a:cubicBezTo>
                  <a:pt x="8318" y="16062"/>
                  <a:pt x="8319" y="16235"/>
                  <a:pt x="8247" y="16384"/>
                </a:cubicBezTo>
                <a:lnTo>
                  <a:pt x="8119" y="16651"/>
                </a:lnTo>
                <a:cubicBezTo>
                  <a:pt x="8049" y="16794"/>
                  <a:pt x="8056" y="16961"/>
                  <a:pt x="8137" y="17098"/>
                </a:cubicBezTo>
                <a:lnTo>
                  <a:pt x="9261" y="18986"/>
                </a:lnTo>
                <a:cubicBezTo>
                  <a:pt x="9674" y="19680"/>
                  <a:pt x="10622" y="19813"/>
                  <a:pt x="11210" y="19259"/>
                </a:cubicBezTo>
                <a:lnTo>
                  <a:pt x="12140" y="18384"/>
                </a:lnTo>
                <a:cubicBezTo>
                  <a:pt x="12221" y="18307"/>
                  <a:pt x="12277" y="18207"/>
                  <a:pt x="12298" y="18097"/>
                </a:cubicBezTo>
                <a:lnTo>
                  <a:pt x="12405" y="17548"/>
                </a:lnTo>
                <a:cubicBezTo>
                  <a:pt x="12440" y="17365"/>
                  <a:pt x="12544" y="17201"/>
                  <a:pt x="12695" y="17091"/>
                </a:cubicBezTo>
                <a:lnTo>
                  <a:pt x="13152" y="16757"/>
                </a:lnTo>
                <a:cubicBezTo>
                  <a:pt x="13325" y="16631"/>
                  <a:pt x="13424" y="16428"/>
                  <a:pt x="13422" y="16215"/>
                </a:cubicBezTo>
                <a:lnTo>
                  <a:pt x="13414" y="15172"/>
                </a:lnTo>
                <a:cubicBezTo>
                  <a:pt x="13412" y="14976"/>
                  <a:pt x="13483" y="14786"/>
                  <a:pt x="13611" y="14637"/>
                </a:cubicBezTo>
                <a:lnTo>
                  <a:pt x="15235" y="12761"/>
                </a:lnTo>
                <a:cubicBezTo>
                  <a:pt x="15288" y="12699"/>
                  <a:pt x="15326" y="12626"/>
                  <a:pt x="15344" y="12547"/>
                </a:cubicBezTo>
                <a:lnTo>
                  <a:pt x="15490" y="11927"/>
                </a:lnTo>
                <a:cubicBezTo>
                  <a:pt x="15530" y="11754"/>
                  <a:pt x="15367" y="11603"/>
                  <a:pt x="15198" y="11656"/>
                </a:cubicBezTo>
                <a:lnTo>
                  <a:pt x="14281" y="11936"/>
                </a:lnTo>
                <a:cubicBezTo>
                  <a:pt x="14189" y="11964"/>
                  <a:pt x="14089" y="11944"/>
                  <a:pt x="14015" y="11883"/>
                </a:cubicBezTo>
                <a:lnTo>
                  <a:pt x="13060" y="11104"/>
                </a:lnTo>
                <a:cubicBezTo>
                  <a:pt x="12983" y="11042"/>
                  <a:pt x="12923" y="10962"/>
                  <a:pt x="12886" y="10871"/>
                </a:cubicBezTo>
                <a:lnTo>
                  <a:pt x="12123" y="9006"/>
                </a:lnTo>
                <a:cubicBezTo>
                  <a:pt x="12079" y="8899"/>
                  <a:pt x="12218" y="8815"/>
                  <a:pt x="12293" y="8903"/>
                </a:cubicBezTo>
                <a:lnTo>
                  <a:pt x="13627" y="10468"/>
                </a:lnTo>
                <a:cubicBezTo>
                  <a:pt x="13698" y="10551"/>
                  <a:pt x="13749" y="10650"/>
                  <a:pt x="13777" y="10756"/>
                </a:cubicBezTo>
                <a:lnTo>
                  <a:pt x="13898" y="11215"/>
                </a:lnTo>
                <a:cubicBezTo>
                  <a:pt x="13939" y="11368"/>
                  <a:pt x="14112" y="11445"/>
                  <a:pt x="14253" y="11372"/>
                </a:cubicBezTo>
                <a:lnTo>
                  <a:pt x="15621" y="10665"/>
                </a:lnTo>
                <a:cubicBezTo>
                  <a:pt x="15780" y="10583"/>
                  <a:pt x="15909" y="10451"/>
                  <a:pt x="15986" y="10289"/>
                </a:cubicBezTo>
                <a:lnTo>
                  <a:pt x="16281" y="9659"/>
                </a:lnTo>
                <a:cubicBezTo>
                  <a:pt x="16338" y="9539"/>
                  <a:pt x="16300" y="9395"/>
                  <a:pt x="16190" y="9320"/>
                </a:cubicBezTo>
                <a:lnTo>
                  <a:pt x="15731" y="9008"/>
                </a:lnTo>
                <a:cubicBezTo>
                  <a:pt x="15646" y="8950"/>
                  <a:pt x="15538" y="8935"/>
                  <a:pt x="15441" y="8969"/>
                </a:cubicBezTo>
                <a:lnTo>
                  <a:pt x="15248" y="9037"/>
                </a:lnTo>
                <a:cubicBezTo>
                  <a:pt x="15141" y="9074"/>
                  <a:pt x="15024" y="9047"/>
                  <a:pt x="14943" y="8967"/>
                </a:cubicBezTo>
                <a:lnTo>
                  <a:pt x="14448" y="8481"/>
                </a:lnTo>
                <a:cubicBezTo>
                  <a:pt x="14394" y="8428"/>
                  <a:pt x="14383" y="8342"/>
                  <a:pt x="14428" y="8281"/>
                </a:cubicBezTo>
                <a:cubicBezTo>
                  <a:pt x="14481" y="8210"/>
                  <a:pt x="14577" y="8199"/>
                  <a:pt x="14642" y="8249"/>
                </a:cubicBezTo>
                <a:lnTo>
                  <a:pt x="15051" y="8557"/>
                </a:lnTo>
                <a:cubicBezTo>
                  <a:pt x="15119" y="8609"/>
                  <a:pt x="15206" y="8629"/>
                  <a:pt x="15289" y="8613"/>
                </a:cubicBezTo>
                <a:lnTo>
                  <a:pt x="15571" y="8557"/>
                </a:lnTo>
                <a:cubicBezTo>
                  <a:pt x="15683" y="8535"/>
                  <a:pt x="15800" y="8560"/>
                  <a:pt x="15893" y="8627"/>
                </a:cubicBezTo>
                <a:lnTo>
                  <a:pt x="16067" y="8751"/>
                </a:lnTo>
                <a:cubicBezTo>
                  <a:pt x="16136" y="8801"/>
                  <a:pt x="16223" y="8821"/>
                  <a:pt x="16308" y="8809"/>
                </a:cubicBezTo>
                <a:lnTo>
                  <a:pt x="16787" y="8740"/>
                </a:lnTo>
                <a:cubicBezTo>
                  <a:pt x="16937" y="8718"/>
                  <a:pt x="17086" y="8775"/>
                  <a:pt x="17182" y="8891"/>
                </a:cubicBezTo>
                <a:lnTo>
                  <a:pt x="17455" y="9222"/>
                </a:lnTo>
                <a:cubicBezTo>
                  <a:pt x="17524" y="9304"/>
                  <a:pt x="17624" y="9352"/>
                  <a:pt x="17731" y="9352"/>
                </a:cubicBezTo>
                <a:lnTo>
                  <a:pt x="17866" y="9352"/>
                </a:lnTo>
                <a:cubicBezTo>
                  <a:pt x="18011" y="9352"/>
                  <a:pt x="18141" y="9440"/>
                  <a:pt x="18196" y="9575"/>
                </a:cubicBezTo>
                <a:lnTo>
                  <a:pt x="18961" y="11443"/>
                </a:lnTo>
                <a:cubicBezTo>
                  <a:pt x="19033" y="11618"/>
                  <a:pt x="19283" y="11611"/>
                  <a:pt x="19344" y="11431"/>
                </a:cubicBezTo>
                <a:lnTo>
                  <a:pt x="19442" y="11141"/>
                </a:lnTo>
                <a:cubicBezTo>
                  <a:pt x="19479" y="11030"/>
                  <a:pt x="19495" y="10912"/>
                  <a:pt x="19486" y="10795"/>
                </a:cubicBezTo>
                <a:lnTo>
                  <a:pt x="19410" y="9879"/>
                </a:lnTo>
                <a:cubicBezTo>
                  <a:pt x="19400" y="9760"/>
                  <a:pt x="19416" y="9641"/>
                  <a:pt x="19455" y="9529"/>
                </a:cubicBezTo>
                <a:lnTo>
                  <a:pt x="19715" y="8789"/>
                </a:lnTo>
                <a:cubicBezTo>
                  <a:pt x="19754" y="8676"/>
                  <a:pt x="19903" y="8654"/>
                  <a:pt x="19973" y="8750"/>
                </a:cubicBezTo>
                <a:lnTo>
                  <a:pt x="20741" y="9789"/>
                </a:lnTo>
                <a:cubicBezTo>
                  <a:pt x="20857" y="9947"/>
                  <a:pt x="20925" y="10137"/>
                  <a:pt x="20933" y="10333"/>
                </a:cubicBezTo>
                <a:cubicBezTo>
                  <a:pt x="20940" y="10488"/>
                  <a:pt x="20944" y="10643"/>
                  <a:pt x="20944" y="10800"/>
                </a:cubicBezTo>
                <a:cubicBezTo>
                  <a:pt x="20946" y="16403"/>
                  <a:pt x="16404" y="20945"/>
                  <a:pt x="10800" y="20945"/>
                </a:cubicBezTo>
                <a:cubicBezTo>
                  <a:pt x="5202" y="20945"/>
                  <a:pt x="663" y="16413"/>
                  <a:pt x="655" y="10817"/>
                </a:cubicBezTo>
                <a:cubicBezTo>
                  <a:pt x="646" y="5322"/>
                  <a:pt x="5060" y="788"/>
                  <a:pt x="10554" y="656"/>
                </a:cubicBezTo>
                <a:close/>
                <a:moveTo>
                  <a:pt x="13895" y="5192"/>
                </a:moveTo>
                <a:cubicBezTo>
                  <a:pt x="13924" y="5192"/>
                  <a:pt x="13955" y="5198"/>
                  <a:pt x="13984" y="5209"/>
                </a:cubicBezTo>
                <a:lnTo>
                  <a:pt x="13986" y="5211"/>
                </a:lnTo>
                <a:cubicBezTo>
                  <a:pt x="14077" y="5248"/>
                  <a:pt x="14134" y="5336"/>
                  <a:pt x="14131" y="5434"/>
                </a:cubicBezTo>
                <a:lnTo>
                  <a:pt x="14129" y="5520"/>
                </a:lnTo>
                <a:cubicBezTo>
                  <a:pt x="14127" y="5596"/>
                  <a:pt x="14161" y="5669"/>
                  <a:pt x="14222" y="5714"/>
                </a:cubicBezTo>
                <a:lnTo>
                  <a:pt x="14425" y="5862"/>
                </a:lnTo>
                <a:cubicBezTo>
                  <a:pt x="14493" y="5913"/>
                  <a:pt x="14528" y="5998"/>
                  <a:pt x="14516" y="6082"/>
                </a:cubicBezTo>
                <a:lnTo>
                  <a:pt x="14511" y="6116"/>
                </a:lnTo>
                <a:cubicBezTo>
                  <a:pt x="14504" y="6167"/>
                  <a:pt x="14515" y="6221"/>
                  <a:pt x="14541" y="6266"/>
                </a:cubicBezTo>
                <a:lnTo>
                  <a:pt x="14619" y="6397"/>
                </a:lnTo>
                <a:cubicBezTo>
                  <a:pt x="14643" y="6439"/>
                  <a:pt x="14654" y="6488"/>
                  <a:pt x="14649" y="6536"/>
                </a:cubicBezTo>
                <a:lnTo>
                  <a:pt x="14636" y="6691"/>
                </a:lnTo>
                <a:cubicBezTo>
                  <a:pt x="14623" y="6837"/>
                  <a:pt x="14478" y="6936"/>
                  <a:pt x="14337" y="6893"/>
                </a:cubicBezTo>
                <a:lnTo>
                  <a:pt x="14288" y="6878"/>
                </a:lnTo>
                <a:cubicBezTo>
                  <a:pt x="14197" y="6851"/>
                  <a:pt x="14132" y="6771"/>
                  <a:pt x="14123" y="6677"/>
                </a:cubicBezTo>
                <a:lnTo>
                  <a:pt x="14091" y="6359"/>
                </a:lnTo>
                <a:cubicBezTo>
                  <a:pt x="14087" y="6324"/>
                  <a:pt x="14076" y="6290"/>
                  <a:pt x="14059" y="6261"/>
                </a:cubicBezTo>
                <a:lnTo>
                  <a:pt x="13669" y="5611"/>
                </a:lnTo>
                <a:cubicBezTo>
                  <a:pt x="13630" y="5547"/>
                  <a:pt x="13624" y="5466"/>
                  <a:pt x="13655" y="5397"/>
                </a:cubicBezTo>
                <a:lnTo>
                  <a:pt x="13684" y="5331"/>
                </a:lnTo>
                <a:cubicBezTo>
                  <a:pt x="13722" y="5245"/>
                  <a:pt x="13806" y="5193"/>
                  <a:pt x="13895" y="5192"/>
                </a:cubicBezTo>
                <a:close/>
                <a:moveTo>
                  <a:pt x="12039" y="5461"/>
                </a:moveTo>
                <a:cubicBezTo>
                  <a:pt x="12087" y="5455"/>
                  <a:pt x="12137" y="5474"/>
                  <a:pt x="12169" y="5520"/>
                </a:cubicBezTo>
                <a:lnTo>
                  <a:pt x="12298" y="5705"/>
                </a:lnTo>
                <a:cubicBezTo>
                  <a:pt x="12309" y="5721"/>
                  <a:pt x="12323" y="5734"/>
                  <a:pt x="12339" y="5744"/>
                </a:cubicBezTo>
                <a:lnTo>
                  <a:pt x="12683" y="5960"/>
                </a:lnTo>
                <a:cubicBezTo>
                  <a:pt x="12759" y="6008"/>
                  <a:pt x="12770" y="6115"/>
                  <a:pt x="12705" y="6178"/>
                </a:cubicBezTo>
                <a:lnTo>
                  <a:pt x="12616" y="6266"/>
                </a:lnTo>
                <a:cubicBezTo>
                  <a:pt x="12579" y="6301"/>
                  <a:pt x="12525" y="6313"/>
                  <a:pt x="12476" y="6298"/>
                </a:cubicBezTo>
                <a:lnTo>
                  <a:pt x="11939" y="6127"/>
                </a:lnTo>
                <a:cubicBezTo>
                  <a:pt x="11899" y="6114"/>
                  <a:pt x="11855" y="6120"/>
                  <a:pt x="11819" y="6144"/>
                </a:cubicBezTo>
                <a:lnTo>
                  <a:pt x="11558" y="6323"/>
                </a:lnTo>
                <a:cubicBezTo>
                  <a:pt x="11514" y="6353"/>
                  <a:pt x="11457" y="6356"/>
                  <a:pt x="11411" y="6330"/>
                </a:cubicBezTo>
                <a:lnTo>
                  <a:pt x="11092" y="6149"/>
                </a:lnTo>
                <a:cubicBezTo>
                  <a:pt x="11030" y="6114"/>
                  <a:pt x="11005" y="6037"/>
                  <a:pt x="11035" y="5972"/>
                </a:cubicBezTo>
                <a:lnTo>
                  <a:pt x="11208" y="5584"/>
                </a:lnTo>
                <a:cubicBezTo>
                  <a:pt x="11250" y="5489"/>
                  <a:pt x="11378" y="5472"/>
                  <a:pt x="11443" y="5552"/>
                </a:cubicBezTo>
                <a:lnTo>
                  <a:pt x="11620" y="5770"/>
                </a:lnTo>
                <a:cubicBezTo>
                  <a:pt x="11688" y="5852"/>
                  <a:pt x="11820" y="5831"/>
                  <a:pt x="11858" y="5731"/>
                </a:cubicBezTo>
                <a:lnTo>
                  <a:pt x="11926" y="5550"/>
                </a:lnTo>
                <a:cubicBezTo>
                  <a:pt x="11945" y="5498"/>
                  <a:pt x="11991" y="5467"/>
                  <a:pt x="12039" y="5461"/>
                </a:cubicBezTo>
                <a:close/>
                <a:moveTo>
                  <a:pt x="9021" y="5513"/>
                </a:moveTo>
                <a:cubicBezTo>
                  <a:pt x="9047" y="5509"/>
                  <a:pt x="9074" y="5512"/>
                  <a:pt x="9101" y="5523"/>
                </a:cubicBezTo>
                <a:cubicBezTo>
                  <a:pt x="9135" y="5538"/>
                  <a:pt x="9163" y="5566"/>
                  <a:pt x="9177" y="5601"/>
                </a:cubicBezTo>
                <a:lnTo>
                  <a:pt x="9268" y="5832"/>
                </a:lnTo>
                <a:cubicBezTo>
                  <a:pt x="9286" y="5879"/>
                  <a:pt x="9318" y="5920"/>
                  <a:pt x="9359" y="5948"/>
                </a:cubicBezTo>
                <a:lnTo>
                  <a:pt x="9580" y="6105"/>
                </a:lnTo>
                <a:cubicBezTo>
                  <a:pt x="9639" y="6147"/>
                  <a:pt x="9677" y="6213"/>
                  <a:pt x="9683" y="6286"/>
                </a:cubicBezTo>
                <a:cubicBezTo>
                  <a:pt x="9693" y="6416"/>
                  <a:pt x="9709" y="6609"/>
                  <a:pt x="9712" y="6615"/>
                </a:cubicBezTo>
                <a:cubicBezTo>
                  <a:pt x="9716" y="6624"/>
                  <a:pt x="9874" y="6868"/>
                  <a:pt x="9874" y="6868"/>
                </a:cubicBezTo>
                <a:lnTo>
                  <a:pt x="9956" y="7052"/>
                </a:lnTo>
                <a:cubicBezTo>
                  <a:pt x="10001" y="7151"/>
                  <a:pt x="10117" y="7195"/>
                  <a:pt x="10214" y="7147"/>
                </a:cubicBezTo>
                <a:lnTo>
                  <a:pt x="10316" y="7098"/>
                </a:lnTo>
                <a:cubicBezTo>
                  <a:pt x="10378" y="7067"/>
                  <a:pt x="10412" y="6999"/>
                  <a:pt x="10400" y="6931"/>
                </a:cubicBezTo>
                <a:lnTo>
                  <a:pt x="10338" y="6581"/>
                </a:lnTo>
                <a:cubicBezTo>
                  <a:pt x="10319" y="6478"/>
                  <a:pt x="10406" y="6386"/>
                  <a:pt x="10510" y="6399"/>
                </a:cubicBezTo>
                <a:cubicBezTo>
                  <a:pt x="10578" y="6408"/>
                  <a:pt x="10632" y="6460"/>
                  <a:pt x="10643" y="6527"/>
                </a:cubicBezTo>
                <a:lnTo>
                  <a:pt x="10692" y="6806"/>
                </a:lnTo>
                <a:cubicBezTo>
                  <a:pt x="10697" y="6834"/>
                  <a:pt x="10710" y="6862"/>
                  <a:pt x="10729" y="6883"/>
                </a:cubicBezTo>
                <a:lnTo>
                  <a:pt x="11021" y="7211"/>
                </a:lnTo>
                <a:cubicBezTo>
                  <a:pt x="11096" y="7294"/>
                  <a:pt x="11211" y="7326"/>
                  <a:pt x="11318" y="7293"/>
                </a:cubicBezTo>
                <a:lnTo>
                  <a:pt x="11401" y="7270"/>
                </a:lnTo>
                <a:cubicBezTo>
                  <a:pt x="11458" y="7252"/>
                  <a:pt x="11520" y="7252"/>
                  <a:pt x="11576" y="7271"/>
                </a:cubicBezTo>
                <a:lnTo>
                  <a:pt x="11634" y="7292"/>
                </a:lnTo>
                <a:cubicBezTo>
                  <a:pt x="11710" y="7318"/>
                  <a:pt x="11793" y="7310"/>
                  <a:pt x="11863" y="7271"/>
                </a:cubicBezTo>
                <a:lnTo>
                  <a:pt x="12111" y="7136"/>
                </a:lnTo>
                <a:cubicBezTo>
                  <a:pt x="12178" y="7100"/>
                  <a:pt x="12261" y="7144"/>
                  <a:pt x="12270" y="7219"/>
                </a:cubicBezTo>
                <a:lnTo>
                  <a:pt x="12288" y="7368"/>
                </a:lnTo>
                <a:cubicBezTo>
                  <a:pt x="12307" y="7518"/>
                  <a:pt x="12262" y="7669"/>
                  <a:pt x="12163" y="7784"/>
                </a:cubicBezTo>
                <a:lnTo>
                  <a:pt x="12008" y="7967"/>
                </a:lnTo>
                <a:cubicBezTo>
                  <a:pt x="11947" y="8039"/>
                  <a:pt x="11847" y="8067"/>
                  <a:pt x="11757" y="8038"/>
                </a:cubicBezTo>
                <a:lnTo>
                  <a:pt x="11539" y="7967"/>
                </a:lnTo>
                <a:cubicBezTo>
                  <a:pt x="11479" y="7947"/>
                  <a:pt x="11413" y="7952"/>
                  <a:pt x="11357" y="7982"/>
                </a:cubicBezTo>
                <a:lnTo>
                  <a:pt x="11070" y="8132"/>
                </a:lnTo>
                <a:cubicBezTo>
                  <a:pt x="11013" y="8162"/>
                  <a:pt x="10949" y="8167"/>
                  <a:pt x="10888" y="8147"/>
                </a:cubicBezTo>
                <a:lnTo>
                  <a:pt x="10078" y="7877"/>
                </a:lnTo>
                <a:cubicBezTo>
                  <a:pt x="9987" y="7847"/>
                  <a:pt x="9886" y="7866"/>
                  <a:pt x="9813" y="7928"/>
                </a:cubicBezTo>
                <a:lnTo>
                  <a:pt x="9582" y="8122"/>
                </a:lnTo>
                <a:cubicBezTo>
                  <a:pt x="9489" y="8200"/>
                  <a:pt x="9356" y="8208"/>
                  <a:pt x="9254" y="8142"/>
                </a:cubicBezTo>
                <a:lnTo>
                  <a:pt x="8515" y="7663"/>
                </a:lnTo>
                <a:cubicBezTo>
                  <a:pt x="8455" y="7624"/>
                  <a:pt x="8413" y="7565"/>
                  <a:pt x="8395" y="7496"/>
                </a:cubicBezTo>
                <a:lnTo>
                  <a:pt x="8314" y="7175"/>
                </a:lnTo>
                <a:cubicBezTo>
                  <a:pt x="8285" y="7056"/>
                  <a:pt x="8182" y="6971"/>
                  <a:pt x="8060" y="6963"/>
                </a:cubicBezTo>
                <a:lnTo>
                  <a:pt x="7283" y="6914"/>
                </a:lnTo>
                <a:cubicBezTo>
                  <a:pt x="7176" y="6907"/>
                  <a:pt x="7068" y="6929"/>
                  <a:pt x="6973" y="6980"/>
                </a:cubicBezTo>
                <a:lnTo>
                  <a:pt x="6676" y="7136"/>
                </a:lnTo>
                <a:cubicBezTo>
                  <a:pt x="6556" y="7199"/>
                  <a:pt x="6415" y="7205"/>
                  <a:pt x="6291" y="7152"/>
                </a:cubicBezTo>
                <a:lnTo>
                  <a:pt x="6262" y="7140"/>
                </a:lnTo>
                <a:cubicBezTo>
                  <a:pt x="6188" y="7108"/>
                  <a:pt x="6149" y="7026"/>
                  <a:pt x="6171" y="6949"/>
                </a:cubicBezTo>
                <a:cubicBezTo>
                  <a:pt x="6189" y="6885"/>
                  <a:pt x="6244" y="6839"/>
                  <a:pt x="6310" y="6833"/>
                </a:cubicBezTo>
                <a:lnTo>
                  <a:pt x="6480" y="6816"/>
                </a:lnTo>
                <a:cubicBezTo>
                  <a:pt x="6559" y="6808"/>
                  <a:pt x="6631" y="6769"/>
                  <a:pt x="6681" y="6708"/>
                </a:cubicBezTo>
                <a:lnTo>
                  <a:pt x="6944" y="6380"/>
                </a:lnTo>
                <a:cubicBezTo>
                  <a:pt x="7008" y="6301"/>
                  <a:pt x="7101" y="6250"/>
                  <a:pt x="7202" y="6239"/>
                </a:cubicBezTo>
                <a:lnTo>
                  <a:pt x="7401" y="6217"/>
                </a:lnTo>
                <a:cubicBezTo>
                  <a:pt x="7475" y="6209"/>
                  <a:pt x="7532" y="6151"/>
                  <a:pt x="7541" y="6077"/>
                </a:cubicBezTo>
                <a:lnTo>
                  <a:pt x="7553" y="5984"/>
                </a:lnTo>
                <a:cubicBezTo>
                  <a:pt x="7566" y="5879"/>
                  <a:pt x="7677" y="5814"/>
                  <a:pt x="7774" y="5856"/>
                </a:cubicBezTo>
                <a:lnTo>
                  <a:pt x="7972" y="5938"/>
                </a:lnTo>
                <a:cubicBezTo>
                  <a:pt x="7996" y="5949"/>
                  <a:pt x="8022" y="5952"/>
                  <a:pt x="8048" y="5950"/>
                </a:cubicBezTo>
                <a:lnTo>
                  <a:pt x="8382" y="5923"/>
                </a:lnTo>
                <a:cubicBezTo>
                  <a:pt x="8432" y="5919"/>
                  <a:pt x="8482" y="5938"/>
                  <a:pt x="8515" y="5975"/>
                </a:cubicBezTo>
                <a:lnTo>
                  <a:pt x="8768" y="6261"/>
                </a:lnTo>
                <a:cubicBezTo>
                  <a:pt x="8857" y="6361"/>
                  <a:pt x="8910" y="6487"/>
                  <a:pt x="8922" y="6620"/>
                </a:cubicBezTo>
                <a:lnTo>
                  <a:pt x="8944" y="6873"/>
                </a:lnTo>
                <a:cubicBezTo>
                  <a:pt x="8952" y="6971"/>
                  <a:pt x="9075" y="7012"/>
                  <a:pt x="9140" y="6937"/>
                </a:cubicBezTo>
                <a:lnTo>
                  <a:pt x="9253" y="6807"/>
                </a:lnTo>
                <a:cubicBezTo>
                  <a:pt x="9264" y="6794"/>
                  <a:pt x="9271" y="6775"/>
                  <a:pt x="9271" y="6757"/>
                </a:cubicBezTo>
                <a:lnTo>
                  <a:pt x="9273" y="6635"/>
                </a:lnTo>
                <a:cubicBezTo>
                  <a:pt x="9274" y="6584"/>
                  <a:pt x="9323" y="6549"/>
                  <a:pt x="9372" y="6563"/>
                </a:cubicBezTo>
                <a:cubicBezTo>
                  <a:pt x="9411" y="6573"/>
                  <a:pt x="9452" y="6554"/>
                  <a:pt x="9467" y="6517"/>
                </a:cubicBezTo>
                <a:lnTo>
                  <a:pt x="9484" y="6473"/>
                </a:lnTo>
                <a:cubicBezTo>
                  <a:pt x="9495" y="6445"/>
                  <a:pt x="9490" y="6413"/>
                  <a:pt x="9470" y="6391"/>
                </a:cubicBezTo>
                <a:lnTo>
                  <a:pt x="8984" y="5827"/>
                </a:lnTo>
                <a:cubicBezTo>
                  <a:pt x="8950" y="5786"/>
                  <a:pt x="8924" y="5739"/>
                  <a:pt x="8910" y="5687"/>
                </a:cubicBezTo>
                <a:cubicBezTo>
                  <a:pt x="8888" y="5602"/>
                  <a:pt x="8946" y="5526"/>
                  <a:pt x="9021" y="5513"/>
                </a:cubicBezTo>
                <a:close/>
              </a:path>
            </a:pathLst>
          </a:custGeom>
          <a:solidFill>
            <a:srgbClr val="FFFFFF"/>
          </a:solidFill>
          <a:ln w="12700">
            <a:miter lim="400000"/>
          </a:ln>
        </p:spPr>
        <p:txBody>
          <a:bodyPr lIns="50800" tIns="50800" rIns="50800" bIns="50800" anchor="ctr"/>
          <a:lstStyle/>
          <a:p>
            <a:pPr algn="ctr" defTabSz="825500">
              <a:spcBef>
                <a:spcPts val="0"/>
              </a:spcBef>
              <a:defRPr sz="3200">
                <a:solidFill>
                  <a:schemeClr val="accent1">
                    <a:satOff val="5092"/>
                    <a:lumOff val="-28652"/>
                  </a:schemeClr>
                </a:solidFill>
              </a:defRPr>
            </a:pPr>
          </a:p>
        </p:txBody>
      </p:sp>
      <p:grpSp>
        <p:nvGrpSpPr>
          <p:cNvPr id="182" name="Grouper"/>
          <p:cNvGrpSpPr/>
          <p:nvPr/>
        </p:nvGrpSpPr>
        <p:grpSpPr>
          <a:xfrm>
            <a:off x="786303" y="8175320"/>
            <a:ext cx="22818674" cy="1587657"/>
            <a:chOff x="0" y="0"/>
            <a:chExt cx="22818671" cy="1587656"/>
          </a:xfrm>
        </p:grpSpPr>
        <p:sp>
          <p:nvSpPr>
            <p:cNvPr id="179" name="Une analyse PESTEL a permis de déterminer les variables nécessaires pour cette étude. Les données ont été récupérées essentiellement sur les sites de la FAO et de la Banque Mondiale"/>
            <p:cNvSpPr txBox="1"/>
            <p:nvPr/>
          </p:nvSpPr>
          <p:spPr>
            <a:xfrm>
              <a:off x="10770868" y="0"/>
              <a:ext cx="12047804" cy="15876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352044">
                <a:lnSpc>
                  <a:spcPct val="90000"/>
                </a:lnSpc>
                <a:spcBef>
                  <a:spcPts val="0"/>
                </a:spcBef>
                <a:defRPr spc="-34" sz="3465">
                  <a:latin typeface="Optima"/>
                  <a:ea typeface="Optima"/>
                  <a:cs typeface="Optima"/>
                  <a:sym typeface="Optima"/>
                </a:defRPr>
              </a:lvl1pPr>
            </a:lstStyle>
            <a:p>
              <a:pPr/>
              <a:r>
                <a:t>Une analyse PESTEL a permis de déterminer les variables nécessaires pour cette étude. Les données ont été récupérées essentiellement sur les sites de la FAO et de la Banque Mondiale</a:t>
              </a:r>
            </a:p>
          </p:txBody>
        </p:sp>
        <p:pic>
          <p:nvPicPr>
            <p:cNvPr id="180" name="vidéo-collée.png" descr="vidéo-collée.png"/>
            <p:cNvPicPr>
              <a:picLocks noChangeAspect="1"/>
            </p:cNvPicPr>
            <p:nvPr/>
          </p:nvPicPr>
          <p:blipFill>
            <a:blip r:embed="rId3">
              <a:extLst/>
            </a:blip>
            <a:stretch>
              <a:fillRect/>
            </a:stretch>
          </p:blipFill>
          <p:spPr>
            <a:xfrm>
              <a:off x="5652963" y="273199"/>
              <a:ext cx="4165315" cy="1041329"/>
            </a:xfrm>
            <a:prstGeom prst="rect">
              <a:avLst/>
            </a:prstGeom>
            <a:ln w="12700" cap="flat">
              <a:noFill/>
              <a:miter lim="400000"/>
            </a:ln>
            <a:effectLst/>
          </p:spPr>
        </p:pic>
        <p:pic>
          <p:nvPicPr>
            <p:cNvPr id="181" name="vidéo-collée.png" descr="vidéo-collée.png"/>
            <p:cNvPicPr>
              <a:picLocks noChangeAspect="1"/>
            </p:cNvPicPr>
            <p:nvPr/>
          </p:nvPicPr>
          <p:blipFill>
            <a:blip r:embed="rId4">
              <a:extLst/>
            </a:blip>
            <a:stretch>
              <a:fillRect/>
            </a:stretch>
          </p:blipFill>
          <p:spPr>
            <a:xfrm>
              <a:off x="0" y="273127"/>
              <a:ext cx="4700373" cy="1041401"/>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2"/>
                                        </p:tgtEl>
                                        <p:attrNameLst>
                                          <p:attrName>style.visibility</p:attrName>
                                        </p:attrNameLst>
                                      </p:cBhvr>
                                      <p:to>
                                        <p:strVal val="visible"/>
                                      </p:to>
                                    </p:set>
                                    <p:anim calcmode="lin" valueType="num">
                                      <p:cBhvr>
                                        <p:cTn id="7" dur="1000" fill="hold"/>
                                        <p:tgtEl>
                                          <p:spTgt spid="182"/>
                                        </p:tgtEl>
                                        <p:attrNameLst>
                                          <p:attrName>ppt_w</p:attrName>
                                        </p:attrNameLst>
                                      </p:cBhvr>
                                      <p:tavLst>
                                        <p:tav tm="0">
                                          <p:val>
                                            <p:fltVal val="0"/>
                                          </p:val>
                                        </p:tav>
                                        <p:tav tm="100000">
                                          <p:val>
                                            <p:strVal val="#ppt_w"/>
                                          </p:val>
                                        </p:tav>
                                      </p:tavLst>
                                    </p:anim>
                                    <p:anim calcmode="lin" valueType="num">
                                      <p:cBhvr>
                                        <p:cTn id="8" dur="1000" fill="hold"/>
                                        <p:tgtEl>
                                          <p:spTgt spid="1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 name="Analyse PESTEL"/>
          <p:cNvSpPr txBox="1"/>
          <p:nvPr>
            <p:ph type="ctrTitle"/>
          </p:nvPr>
        </p:nvSpPr>
        <p:spPr>
          <a:xfrm>
            <a:off x="777074" y="763546"/>
            <a:ext cx="22836654" cy="1825060"/>
          </a:xfrm>
          <a:prstGeom prst="rect">
            <a:avLst/>
          </a:prstGeom>
        </p:spPr>
        <p:txBody>
          <a:bodyPr anchor="ctr"/>
          <a:lstStyle>
            <a:lvl1pPr>
              <a:defRPr spc="-101" sz="10100">
                <a:latin typeface="Optima"/>
                <a:ea typeface="Optima"/>
                <a:cs typeface="Optima"/>
                <a:sym typeface="Optima"/>
              </a:defRPr>
            </a:lvl1pPr>
          </a:lstStyle>
          <a:p>
            <a:pPr/>
            <a:r>
              <a:t>Analyse PESTEL </a:t>
            </a:r>
          </a:p>
        </p:txBody>
      </p:sp>
      <p:sp>
        <p:nvSpPr>
          <p:cNvPr id="185" name="Numéro de diapositive"/>
          <p:cNvSpPr txBox="1"/>
          <p:nvPr>
            <p:ph type="sldNum" sz="quarter" idx="2"/>
          </p:nvPr>
        </p:nvSpPr>
        <p:spPr>
          <a:xfrm>
            <a:off x="11996673" y="12792655"/>
            <a:ext cx="326137"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graphicFrame>
        <p:nvGraphicFramePr>
          <p:cNvPr id="186" name="Analyse Pestel"/>
          <p:cNvGraphicFramePr/>
          <p:nvPr/>
        </p:nvGraphicFramePr>
        <p:xfrm>
          <a:off x="808173" y="3145702"/>
          <a:ext cx="22767654" cy="578967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54318"/>
                <a:gridCol w="1046640"/>
                <a:gridCol w="2754318"/>
                <a:gridCol w="1046640"/>
                <a:gridCol w="2754318"/>
                <a:gridCol w="1046640"/>
                <a:gridCol w="2754318"/>
                <a:gridCol w="1046640"/>
                <a:gridCol w="2754318"/>
                <a:gridCol w="1046640"/>
                <a:gridCol w="2754318"/>
                <a:gridCol w="1046640"/>
              </a:tblGrid>
              <a:tr h="677913">
                <a:tc gridSpan="2">
                  <a:txBody>
                    <a:bodyPr/>
                    <a:lstStyle/>
                    <a:p>
                      <a:pPr algn="ctr" defTabSz="457200">
                        <a:defRPr sz="1800">
                          <a:solidFill>
                            <a:srgbClr val="000000"/>
                          </a:solidFill>
                        </a:defRPr>
                      </a:pPr>
                      <a:r>
                        <a:rPr sz="2700">
                          <a:solidFill>
                            <a:srgbClr val="FFFFFF"/>
                          </a:solidFill>
                          <a:latin typeface="Optima"/>
                          <a:ea typeface="Optima"/>
                          <a:cs typeface="Optima"/>
                          <a:sym typeface="Optima"/>
                        </a:rPr>
                        <a:t>Politique </a:t>
                      </a:r>
                    </a:p>
                  </a:txBody>
                  <a:tcPr marL="50800" marR="50800" marT="50800" marB="50800" anchor="ctr" anchorCtr="0" horzOverflow="overflow">
                    <a:lnL w="0">
                      <a:miter lim="400000"/>
                    </a:lnL>
                    <a:lnR w="0">
                      <a:miter lim="400000"/>
                    </a:lnR>
                    <a:lnT w="0">
                      <a:miter lim="400000"/>
                    </a:lnT>
                    <a:lnB w="3175">
                      <a:solidFill>
                        <a:srgbClr val="0433FF"/>
                      </a:solidFill>
                      <a:miter lim="400000"/>
                    </a:lnB>
                    <a:noFill/>
                  </a:tcPr>
                </a:tc>
                <a:tc hMerge="1">
                  <a:tcPr/>
                </a:tc>
                <a:tc gridSpan="2">
                  <a:txBody>
                    <a:bodyPr/>
                    <a:lstStyle/>
                    <a:p>
                      <a:pPr algn="ctr" defTabSz="457200">
                        <a:defRPr sz="1800">
                          <a:solidFill>
                            <a:srgbClr val="000000"/>
                          </a:solidFill>
                        </a:defRPr>
                      </a:pPr>
                      <a:r>
                        <a:rPr sz="2700">
                          <a:solidFill>
                            <a:srgbClr val="FFFFFF"/>
                          </a:solidFill>
                          <a:latin typeface="Optima"/>
                          <a:ea typeface="Optima"/>
                          <a:cs typeface="Optima"/>
                          <a:sym typeface="Optima"/>
                        </a:rPr>
                        <a:t>Économique </a:t>
                      </a:r>
                    </a:p>
                  </a:txBody>
                  <a:tcPr marL="50800" marR="50800" marT="50800" marB="50800" anchor="ctr" anchorCtr="0" horzOverflow="overflow">
                    <a:lnL w="0">
                      <a:miter lim="400000"/>
                    </a:lnL>
                    <a:lnR w="0">
                      <a:miter lim="400000"/>
                    </a:lnR>
                    <a:lnT w="0">
                      <a:miter lim="400000"/>
                    </a:lnT>
                    <a:lnB w="3175">
                      <a:solidFill>
                        <a:srgbClr val="0433FF"/>
                      </a:solidFill>
                      <a:miter lim="400000"/>
                    </a:lnB>
                    <a:noFill/>
                  </a:tcPr>
                </a:tc>
                <a:tc hMerge="1">
                  <a:tcPr/>
                </a:tc>
                <a:tc gridSpan="2">
                  <a:txBody>
                    <a:bodyPr/>
                    <a:lstStyle/>
                    <a:p>
                      <a:pPr algn="ctr" defTabSz="457200">
                        <a:defRPr sz="1800">
                          <a:solidFill>
                            <a:srgbClr val="000000"/>
                          </a:solidFill>
                        </a:defRPr>
                      </a:pPr>
                      <a:r>
                        <a:rPr sz="2700">
                          <a:solidFill>
                            <a:srgbClr val="FFFFFF"/>
                          </a:solidFill>
                          <a:latin typeface="Optima"/>
                          <a:ea typeface="Optima"/>
                          <a:cs typeface="Optima"/>
                          <a:sym typeface="Optima"/>
                        </a:rPr>
                        <a:t>Socio-culturel</a:t>
                      </a:r>
                    </a:p>
                  </a:txBody>
                  <a:tcPr marL="50800" marR="50800" marT="50800" marB="50800" anchor="ctr" anchorCtr="0" horzOverflow="overflow">
                    <a:lnL w="0">
                      <a:miter lim="400000"/>
                    </a:lnL>
                    <a:lnR w="0">
                      <a:miter lim="400000"/>
                    </a:lnR>
                    <a:lnT w="0">
                      <a:miter lim="400000"/>
                    </a:lnT>
                    <a:lnB w="3175">
                      <a:solidFill>
                        <a:srgbClr val="0433FF"/>
                      </a:solidFill>
                      <a:miter lim="400000"/>
                    </a:lnB>
                    <a:noFill/>
                  </a:tcPr>
                </a:tc>
                <a:tc hMerge="1">
                  <a:tcPr/>
                </a:tc>
                <a:tc gridSpan="2">
                  <a:txBody>
                    <a:bodyPr/>
                    <a:lstStyle/>
                    <a:p>
                      <a:pPr algn="ctr" defTabSz="457200">
                        <a:defRPr sz="1800">
                          <a:solidFill>
                            <a:srgbClr val="000000"/>
                          </a:solidFill>
                        </a:defRPr>
                      </a:pPr>
                      <a:r>
                        <a:rPr sz="2700">
                          <a:solidFill>
                            <a:srgbClr val="FFFFFF"/>
                          </a:solidFill>
                          <a:latin typeface="Optima"/>
                          <a:ea typeface="Optima"/>
                          <a:cs typeface="Optima"/>
                          <a:sym typeface="Optima"/>
                        </a:rPr>
                        <a:t>Technologie </a:t>
                      </a:r>
                    </a:p>
                  </a:txBody>
                  <a:tcPr marL="50800" marR="50800" marT="50800" marB="50800" anchor="ctr" anchorCtr="0" horzOverflow="overflow">
                    <a:lnL w="0">
                      <a:miter lim="400000"/>
                    </a:lnL>
                    <a:lnR w="0">
                      <a:miter lim="400000"/>
                    </a:lnR>
                    <a:lnT w="0">
                      <a:miter lim="400000"/>
                    </a:lnT>
                    <a:lnB w="3175">
                      <a:solidFill>
                        <a:srgbClr val="0433FF"/>
                      </a:solidFill>
                      <a:miter lim="400000"/>
                    </a:lnB>
                    <a:noFill/>
                  </a:tcPr>
                </a:tc>
                <a:tc hMerge="1">
                  <a:tcPr/>
                </a:tc>
                <a:tc gridSpan="2">
                  <a:txBody>
                    <a:bodyPr/>
                    <a:lstStyle/>
                    <a:p>
                      <a:pPr algn="ctr" defTabSz="457200">
                        <a:defRPr sz="1800">
                          <a:solidFill>
                            <a:srgbClr val="000000"/>
                          </a:solidFill>
                        </a:defRPr>
                      </a:pPr>
                      <a:r>
                        <a:rPr sz="2700">
                          <a:solidFill>
                            <a:srgbClr val="FFFFFF"/>
                          </a:solidFill>
                          <a:latin typeface="Optima"/>
                          <a:ea typeface="Optima"/>
                          <a:cs typeface="Optima"/>
                          <a:sym typeface="Optima"/>
                        </a:rPr>
                        <a:t>Écologie </a:t>
                      </a:r>
                    </a:p>
                  </a:txBody>
                  <a:tcPr marL="50800" marR="50800" marT="50800" marB="50800" anchor="ctr" anchorCtr="0" horzOverflow="overflow">
                    <a:lnL w="0">
                      <a:miter lim="400000"/>
                    </a:lnL>
                    <a:lnR w="0">
                      <a:miter lim="400000"/>
                    </a:lnR>
                    <a:lnT w="0">
                      <a:miter lim="400000"/>
                    </a:lnT>
                    <a:lnB w="3175">
                      <a:solidFill>
                        <a:srgbClr val="0433FF"/>
                      </a:solidFill>
                      <a:miter lim="400000"/>
                    </a:lnB>
                    <a:noFill/>
                  </a:tcPr>
                </a:tc>
                <a:tc hMerge="1">
                  <a:tcPr/>
                </a:tc>
                <a:tc gridSpan="2">
                  <a:txBody>
                    <a:bodyPr/>
                    <a:lstStyle/>
                    <a:p>
                      <a:pPr algn="ctr" defTabSz="457200">
                        <a:defRPr sz="1800">
                          <a:solidFill>
                            <a:srgbClr val="000000"/>
                          </a:solidFill>
                        </a:defRPr>
                      </a:pPr>
                      <a:r>
                        <a:rPr sz="2700">
                          <a:solidFill>
                            <a:srgbClr val="FFFFFF"/>
                          </a:solidFill>
                          <a:latin typeface="Optima"/>
                          <a:ea typeface="Optima"/>
                          <a:cs typeface="Optima"/>
                          <a:sym typeface="Optima"/>
                        </a:rPr>
                        <a:t>Légal</a:t>
                      </a:r>
                    </a:p>
                  </a:txBody>
                  <a:tcPr marL="50800" marR="50800" marT="50800" marB="50800" anchor="ctr" anchorCtr="0" horzOverflow="overflow">
                    <a:lnL w="0">
                      <a:miter lim="400000"/>
                    </a:lnL>
                    <a:lnR w="0">
                      <a:miter lim="400000"/>
                    </a:lnR>
                    <a:lnT w="0">
                      <a:miter lim="400000"/>
                    </a:lnT>
                    <a:lnB w="3175">
                      <a:solidFill>
                        <a:srgbClr val="0433FF"/>
                      </a:solidFill>
                      <a:miter lim="400000"/>
                    </a:lnB>
                    <a:noFill/>
                  </a:tcPr>
                </a:tc>
                <a:tc hMerge="1">
                  <a:tcPr/>
                </a:tc>
              </a:tr>
              <a:tr h="681977">
                <a:tc>
                  <a:txBody>
                    <a:bodyPr/>
                    <a:lstStyle/>
                    <a:p>
                      <a:pPr algn="l" defTabSz="457200">
                        <a:defRPr sz="1800">
                          <a:solidFill>
                            <a:srgbClr val="000000"/>
                          </a:solidFill>
                        </a:defRPr>
                      </a:pPr>
                      <a:r>
                        <a:rPr sz="2300">
                          <a:solidFill>
                            <a:srgbClr val="FFFFFF"/>
                          </a:solidFill>
                          <a:latin typeface="Optima"/>
                          <a:ea typeface="Optima"/>
                          <a:cs typeface="Optima"/>
                          <a:sym typeface="Optima"/>
                        </a:rPr>
                        <a:t>Stabilité politique</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solidFill>
                            <a:schemeClr val="accent3">
                              <a:hueOff val="135849"/>
                              <a:satOff val="1851"/>
                              <a:lumOff val="-17959"/>
                            </a:schemeClr>
                          </a:solidFill>
                          <a:latin typeface="Optima"/>
                          <a:ea typeface="Optima"/>
                          <a:cs typeface="Optima"/>
                          <a:sym typeface="Optima"/>
                        </a:defRPr>
                      </a:pPr>
                    </a:p>
                  </a:txBody>
                  <a:tcPr marL="50800" marR="50800" marT="50800" marB="50800" anchor="t"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Croissance économique (PIB - PNB)</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Démographie</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4"/>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Tendances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4"/>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Lois, réglementations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Cadre réglementaire</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r>
              <a:tr h="681977">
                <a:tc>
                  <a:txBody>
                    <a:bodyPr/>
                    <a:lstStyle/>
                    <a:p>
                      <a:pPr algn="l" defTabSz="457200">
                        <a:defRPr sz="1800">
                          <a:solidFill>
                            <a:srgbClr val="000000"/>
                          </a:solidFill>
                        </a:defRPr>
                      </a:pPr>
                      <a:r>
                        <a:rPr sz="2300">
                          <a:solidFill>
                            <a:srgbClr val="FFFFFF"/>
                          </a:solidFill>
                          <a:latin typeface="Optima"/>
                          <a:ea typeface="Optima"/>
                          <a:cs typeface="Optima"/>
                          <a:sym typeface="Optima"/>
                        </a:rPr>
                        <a:t>Politique fiscale et sociale</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Pouvoir d’achat</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Revenus moyens des ménages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Nouvelles technologies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4"/>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Tendances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Normes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r>
              <a:tr h="681977">
                <a:tc>
                  <a:txBody>
                    <a:bodyPr/>
                    <a:lstStyle/>
                    <a:p>
                      <a:pPr algn="l" defTabSz="457200">
                        <a:defRPr sz="1800">
                          <a:solidFill>
                            <a:srgbClr val="000000"/>
                          </a:solidFill>
                        </a:defRPr>
                      </a:pPr>
                      <a:r>
                        <a:rPr sz="2300">
                          <a:solidFill>
                            <a:srgbClr val="FFFFFF"/>
                          </a:solidFill>
                          <a:latin typeface="Optima"/>
                          <a:ea typeface="Optima"/>
                          <a:cs typeface="Optima"/>
                          <a:sym typeface="Optima"/>
                        </a:rPr>
                        <a:t>Corruption</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4"/>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Récession</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Niveau d’éducation</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Nouveaux standards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4"/>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Facteurs climatiques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4"/>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Lois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r>
              <a:tr h="1104656">
                <a:tc>
                  <a:txBody>
                    <a:bodyPr/>
                    <a:lstStyle/>
                    <a:p>
                      <a:pPr algn="l"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Taux de chomage</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Consumerisme</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Évolution des plateformes de distribution et de communication</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4"/>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Opinion publiques </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Droit du travail et de la concurence</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4"/>
                      <a:srcRect l="0" t="0" r="0" b="0"/>
                      <a:stretch>
                        <a:fillRect/>
                      </a:stretch>
                    </a:blipFill>
                  </a:tcPr>
                </a:tc>
              </a:tr>
              <a:tr h="681977">
                <a:tc>
                  <a:txBody>
                    <a:bodyPr/>
                    <a:lstStyle/>
                    <a:p>
                      <a:pPr algn="l"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Inflation</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Habitudes d’achat</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Facilité d’accès aux technologies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4"/>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Pression des ONG</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c>
                  <a:txBody>
                    <a:bodyPr/>
                    <a:lstStyle/>
                    <a:p>
                      <a:pPr algn="l" defTabSz="457200">
                        <a:defRPr sz="1800">
                          <a:solidFill>
                            <a:srgbClr val="000000"/>
                          </a:solidFill>
                        </a:defRPr>
                      </a:pPr>
                      <a:r>
                        <a:rPr sz="2300">
                          <a:solidFill>
                            <a:srgbClr val="FFFFFF"/>
                          </a:solidFill>
                          <a:latin typeface="Optima"/>
                          <a:ea typeface="Optima"/>
                          <a:cs typeface="Optima"/>
                          <a:sym typeface="Optima"/>
                        </a:rPr>
                        <a:t>Protection des consommateurs</a:t>
                      </a: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noFill/>
                  </a:tcPr>
                </a:tc>
                <a:tc>
                  <a:txBody>
                    <a:bodyPr/>
                    <a:lstStyle/>
                    <a:p>
                      <a:pPr algn="ctr" defTabSz="457200">
                        <a:defRPr sz="2300">
                          <a:latin typeface="Optima"/>
                          <a:ea typeface="Optima"/>
                          <a:cs typeface="Optima"/>
                          <a:sym typeface="Optima"/>
                        </a:defRPr>
                      </a:pPr>
                    </a:p>
                  </a:txBody>
                  <a:tcPr marL="50800" marR="50800" marT="50800" marB="50800" anchor="ctr" anchorCtr="0" horzOverflow="overflow">
                    <a:lnL w="0">
                      <a:miter lim="400000"/>
                    </a:lnL>
                    <a:lnR w="0">
                      <a:miter lim="400000"/>
                    </a:lnR>
                    <a:lnT w="3175">
                      <a:solidFill>
                        <a:srgbClr val="0433FF"/>
                      </a:solidFill>
                      <a:miter lim="400000"/>
                    </a:lnT>
                    <a:lnB w="3175">
                      <a:solidFill>
                        <a:srgbClr val="0433FF"/>
                      </a:solidFill>
                      <a:miter lim="400000"/>
                    </a:lnB>
                    <a:blipFill rotWithShape="1">
                      <a:blip r:embed="rId3"/>
                      <a:srcRect l="0" t="0" r="0" b="0"/>
                      <a:stretch>
                        <a:fillRect/>
                      </a:stretch>
                    </a:blipFill>
                  </a:tcPr>
                </a:tc>
              </a:tr>
            </a:tbl>
          </a:graphicData>
        </a:graphic>
      </p:graphicFrame>
      <p:sp>
        <p:nvSpPr>
          <p:cNvPr id="187" name="Toutes les données n’ont pu être trouvées. D’autres ne sont pas exploitables dans une analyse comme celle ci, comme le cadre réglementaire ou les normes. Il sera néanmoins intéressant de les consulter avant de faire un choix définitif.…"/>
          <p:cNvSpPr txBox="1"/>
          <p:nvPr/>
        </p:nvSpPr>
        <p:spPr>
          <a:xfrm>
            <a:off x="782773" y="10673995"/>
            <a:ext cx="22805754" cy="22596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5" sz="3500">
                <a:latin typeface="Optima"/>
                <a:ea typeface="Optima"/>
                <a:cs typeface="Optima"/>
                <a:sym typeface="Optima"/>
              </a:defRPr>
            </a:pPr>
            <a:r>
              <a:t>Toutes les données n’ont pu être trouvées. D’autres ne sont pas exploitables dans une analyse comme celle ci, comme le cadre réglementaire ou les normes. Il sera néanmoins intéressant de les consulter avant de faire un choix définitif. </a:t>
            </a:r>
          </a:p>
          <a:p>
            <a:pPr defTabSz="355600">
              <a:lnSpc>
                <a:spcPct val="90000"/>
              </a:lnSpc>
              <a:spcBef>
                <a:spcPts val="0"/>
              </a:spcBef>
              <a:defRPr spc="-35" sz="3500">
                <a:latin typeface="Optima"/>
                <a:ea typeface="Optima"/>
                <a:cs typeface="Optima"/>
                <a:sym typeface="Optima"/>
              </a:defRPr>
            </a:pPr>
            <a:r>
              <a:t>Les fichiers ont été sélectionnés de manière à pouvoir être join grâce au code ISO 3 des pays et aux années.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7"/>
                                        </p:tgtEl>
                                        <p:attrNameLst>
                                          <p:attrName>style.visibility</p:attrName>
                                        </p:attrNameLst>
                                      </p:cBhvr>
                                      <p:to>
                                        <p:strVal val="visible"/>
                                      </p:to>
                                    </p:set>
                                    <p:anim calcmode="lin" valueType="num">
                                      <p:cBhvr>
                                        <p:cTn id="7" dur="1000" fill="hold"/>
                                        <p:tgtEl>
                                          <p:spTgt spid="187"/>
                                        </p:tgtEl>
                                        <p:attrNameLst>
                                          <p:attrName>ppt_w</p:attrName>
                                        </p:attrNameLst>
                                      </p:cBhvr>
                                      <p:tavLst>
                                        <p:tav tm="0">
                                          <p:val>
                                            <p:fltVal val="0"/>
                                          </p:val>
                                        </p:tav>
                                        <p:tav tm="100000">
                                          <p:val>
                                            <p:strVal val="#ppt_w"/>
                                          </p:val>
                                        </p:tav>
                                      </p:tavLst>
                                    </p:anim>
                                    <p:anim calcmode="lin" valueType="num">
                                      <p:cBhvr>
                                        <p:cTn id="8" dur="1000" fill="hold"/>
                                        <p:tgtEl>
                                          <p:spTgt spid="1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Les données"/>
          <p:cNvSpPr txBox="1"/>
          <p:nvPr>
            <p:ph type="ctrTitle"/>
          </p:nvPr>
        </p:nvSpPr>
        <p:spPr>
          <a:xfrm>
            <a:off x="3738854" y="4768666"/>
            <a:ext cx="16906292" cy="4805793"/>
          </a:xfrm>
          <a:prstGeom prst="rect">
            <a:avLst/>
          </a:prstGeom>
        </p:spPr>
        <p:txBody>
          <a:bodyPr anchor="ctr"/>
          <a:lstStyle>
            <a:lvl1pPr algn="ctr">
              <a:defRPr>
                <a:latin typeface="Optima"/>
                <a:ea typeface="Optima"/>
                <a:cs typeface="Optima"/>
                <a:sym typeface="Optima"/>
              </a:defRPr>
            </a:lvl1pPr>
          </a:lstStyle>
          <a:p>
            <a:pPr/>
            <a:r>
              <a:t>Les données</a:t>
            </a:r>
          </a:p>
        </p:txBody>
      </p:sp>
      <p:sp>
        <p:nvSpPr>
          <p:cNvPr id="190" name="Numéro de diapositive"/>
          <p:cNvSpPr txBox="1"/>
          <p:nvPr>
            <p:ph type="sldNum" sz="quarter" idx="2"/>
          </p:nvPr>
        </p:nvSpPr>
        <p:spPr>
          <a:xfrm>
            <a:off x="11996673" y="12788900"/>
            <a:ext cx="326137" cy="561979"/>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Tree>
  </p:cSld>
  <p:clrMapOvr>
    <a:masterClrMapping/>
  </p:clrMapOvr>
  <p:transition xmlns:p14="http://schemas.microsoft.com/office/powerpoint/2010/main" spd="med" advClick="0" advTm="0"/>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 name="Numéro de diapositive"/>
          <p:cNvSpPr txBox="1"/>
          <p:nvPr>
            <p:ph type="sldNum" sz="quarter" idx="2"/>
          </p:nvPr>
        </p:nvSpPr>
        <p:spPr>
          <a:xfrm>
            <a:off x="11996673" y="12792655"/>
            <a:ext cx="326137"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grpSp>
        <p:nvGrpSpPr>
          <p:cNvPr id="195" name="Grouper"/>
          <p:cNvGrpSpPr/>
          <p:nvPr/>
        </p:nvGrpSpPr>
        <p:grpSpPr>
          <a:xfrm>
            <a:off x="15978672" y="4384917"/>
            <a:ext cx="7607301" cy="3807230"/>
            <a:chOff x="0" y="0"/>
            <a:chExt cx="7607300" cy="3807229"/>
          </a:xfrm>
        </p:grpSpPr>
        <p:sp>
          <p:nvSpPr>
            <p:cNvPr id="193" name="$ Commerce"/>
            <p:cNvSpPr txBox="1"/>
            <p:nvPr/>
          </p:nvSpPr>
          <p:spPr>
            <a:xfrm>
              <a:off x="0" y="0"/>
              <a:ext cx="7607300" cy="772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 $ Commerce</a:t>
              </a:r>
            </a:p>
          </p:txBody>
        </p:sp>
        <p:sp>
          <p:nvSpPr>
            <p:cNvPr id="194" name="Import…"/>
            <p:cNvSpPr txBox="1"/>
            <p:nvPr/>
          </p:nvSpPr>
          <p:spPr>
            <a:xfrm>
              <a:off x="679687" y="1138936"/>
              <a:ext cx="6476182" cy="26682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ctr" defTabSz="355600">
                <a:lnSpc>
                  <a:spcPct val="90000"/>
                </a:lnSpc>
                <a:spcBef>
                  <a:spcPts val="0"/>
                </a:spcBef>
                <a:defRPr spc="-35" sz="3500">
                  <a:latin typeface="Optima"/>
                  <a:ea typeface="Optima"/>
                  <a:cs typeface="Optima"/>
                  <a:sym typeface="Optima"/>
                </a:defRPr>
              </a:pPr>
              <a:r>
                <a:t>Import</a:t>
              </a:r>
            </a:p>
            <a:p>
              <a:pPr algn="ctr" defTabSz="355600">
                <a:lnSpc>
                  <a:spcPct val="90000"/>
                </a:lnSpc>
                <a:spcBef>
                  <a:spcPts val="0"/>
                </a:spcBef>
                <a:defRPr spc="-35" sz="3500">
                  <a:latin typeface="Optima"/>
                  <a:ea typeface="Optima"/>
                  <a:cs typeface="Optima"/>
                  <a:sym typeface="Optima"/>
                </a:defRPr>
              </a:pPr>
              <a:r>
                <a:t>Export</a:t>
              </a:r>
            </a:p>
            <a:p>
              <a:pPr algn="ctr" defTabSz="355600">
                <a:lnSpc>
                  <a:spcPct val="90000"/>
                </a:lnSpc>
                <a:spcBef>
                  <a:spcPts val="0"/>
                </a:spcBef>
                <a:defRPr spc="-35" sz="3500">
                  <a:latin typeface="Optima"/>
                  <a:ea typeface="Optima"/>
                  <a:cs typeface="Optima"/>
                  <a:sym typeface="Optima"/>
                </a:defRPr>
              </a:pPr>
              <a:r>
                <a:t>Ratio importation / exportation</a:t>
              </a:r>
            </a:p>
            <a:p>
              <a:pPr algn="ctr" defTabSz="355600">
                <a:lnSpc>
                  <a:spcPct val="90000"/>
                </a:lnSpc>
                <a:spcBef>
                  <a:spcPts val="0"/>
                </a:spcBef>
                <a:defRPr spc="-35" sz="3500">
                  <a:latin typeface="Optima"/>
                  <a:ea typeface="Optima"/>
                  <a:cs typeface="Optima"/>
                  <a:sym typeface="Optima"/>
                </a:defRPr>
              </a:pPr>
              <a:r>
                <a:t>Ratio exportation / production</a:t>
              </a:r>
            </a:p>
          </p:txBody>
        </p:sp>
      </p:grpSp>
      <p:grpSp>
        <p:nvGrpSpPr>
          <p:cNvPr id="200" name="Grouper"/>
          <p:cNvGrpSpPr/>
          <p:nvPr/>
        </p:nvGrpSpPr>
        <p:grpSpPr>
          <a:xfrm>
            <a:off x="8680450" y="4384917"/>
            <a:ext cx="7607300" cy="1909217"/>
            <a:chOff x="0" y="0"/>
            <a:chExt cx="7607300" cy="1909216"/>
          </a:xfrm>
        </p:grpSpPr>
        <p:sp>
          <p:nvSpPr>
            <p:cNvPr id="196" name="Population"/>
            <p:cNvSpPr txBox="1"/>
            <p:nvPr/>
          </p:nvSpPr>
          <p:spPr>
            <a:xfrm>
              <a:off x="1131913" y="1136800"/>
              <a:ext cx="4759274" cy="7724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ctr" defTabSz="355600">
                <a:lnSpc>
                  <a:spcPct val="90000"/>
                </a:lnSpc>
                <a:spcBef>
                  <a:spcPts val="0"/>
                </a:spcBef>
                <a:defRPr spc="-35" sz="3500">
                  <a:latin typeface="Optima"/>
                  <a:ea typeface="Optima"/>
                  <a:cs typeface="Optima"/>
                  <a:sym typeface="Optima"/>
                </a:defRPr>
              </a:lvl1pPr>
            </a:lstStyle>
            <a:p>
              <a:pPr/>
              <a:r>
                <a:t>Population </a:t>
              </a:r>
            </a:p>
          </p:txBody>
        </p:sp>
        <p:grpSp>
          <p:nvGrpSpPr>
            <p:cNvPr id="199" name="Grouper"/>
            <p:cNvGrpSpPr/>
            <p:nvPr/>
          </p:nvGrpSpPr>
          <p:grpSpPr>
            <a:xfrm>
              <a:off x="0" y="0"/>
              <a:ext cx="7607300" cy="1089955"/>
              <a:chOff x="0" y="0"/>
              <a:chExt cx="7607300" cy="1089954"/>
            </a:xfrm>
          </p:grpSpPr>
          <p:sp>
            <p:nvSpPr>
              <p:cNvPr id="197" name="Démographique"/>
              <p:cNvSpPr txBox="1"/>
              <p:nvPr/>
            </p:nvSpPr>
            <p:spPr>
              <a:xfrm>
                <a:off x="0" y="0"/>
                <a:ext cx="7607300" cy="10899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Démographique</a:t>
                </a:r>
              </a:p>
            </p:txBody>
          </p:sp>
          <p:sp>
            <p:nvSpPr>
              <p:cNvPr id="198" name="Figure"/>
              <p:cNvSpPr/>
              <p:nvPr/>
            </p:nvSpPr>
            <p:spPr>
              <a:xfrm>
                <a:off x="1328255" y="35374"/>
                <a:ext cx="494833" cy="701668"/>
              </a:xfrm>
              <a:custGeom>
                <a:avLst/>
                <a:gdLst/>
                <a:ahLst/>
                <a:cxnLst>
                  <a:cxn ang="0">
                    <a:pos x="wd2" y="hd2"/>
                  </a:cxn>
                  <a:cxn ang="5400000">
                    <a:pos x="wd2" y="hd2"/>
                  </a:cxn>
                  <a:cxn ang="10800000">
                    <a:pos x="wd2" y="hd2"/>
                  </a:cxn>
                  <a:cxn ang="16200000">
                    <a:pos x="wd2" y="hd2"/>
                  </a:cxn>
                </a:cxnLst>
                <a:rect l="0" t="0" r="r" b="b"/>
                <a:pathLst>
                  <a:path w="21599" h="21594" fill="norm" stroke="1" extrusionOk="0">
                    <a:moveTo>
                      <a:pt x="10799" y="0"/>
                    </a:moveTo>
                    <a:cubicBezTo>
                      <a:pt x="9693" y="0"/>
                      <a:pt x="8584" y="300"/>
                      <a:pt x="7740" y="895"/>
                    </a:cubicBezTo>
                    <a:cubicBezTo>
                      <a:pt x="6052" y="2085"/>
                      <a:pt x="6052" y="4012"/>
                      <a:pt x="7740" y="5203"/>
                    </a:cubicBezTo>
                    <a:cubicBezTo>
                      <a:pt x="9428" y="6393"/>
                      <a:pt x="12170" y="6393"/>
                      <a:pt x="13858" y="5203"/>
                    </a:cubicBezTo>
                    <a:cubicBezTo>
                      <a:pt x="15546" y="4012"/>
                      <a:pt x="15546" y="2085"/>
                      <a:pt x="13858" y="895"/>
                    </a:cubicBezTo>
                    <a:cubicBezTo>
                      <a:pt x="13014" y="300"/>
                      <a:pt x="11906" y="0"/>
                      <a:pt x="10799" y="0"/>
                    </a:cubicBezTo>
                    <a:close/>
                    <a:moveTo>
                      <a:pt x="7412" y="6506"/>
                    </a:moveTo>
                    <a:cubicBezTo>
                      <a:pt x="7034" y="6506"/>
                      <a:pt x="6672" y="6615"/>
                      <a:pt x="6412" y="6809"/>
                    </a:cubicBezTo>
                    <a:lnTo>
                      <a:pt x="101" y="11531"/>
                    </a:lnTo>
                    <a:cubicBezTo>
                      <a:pt x="32" y="11582"/>
                      <a:pt x="1" y="11643"/>
                      <a:pt x="0" y="11709"/>
                    </a:cubicBezTo>
                    <a:cubicBezTo>
                      <a:pt x="-1" y="11775"/>
                      <a:pt x="33" y="11841"/>
                      <a:pt x="101" y="11893"/>
                    </a:cubicBezTo>
                    <a:lnTo>
                      <a:pt x="1177" y="12722"/>
                    </a:lnTo>
                    <a:cubicBezTo>
                      <a:pt x="1306" y="12822"/>
                      <a:pt x="1525" y="12842"/>
                      <a:pt x="1681" y="12764"/>
                    </a:cubicBezTo>
                    <a:lnTo>
                      <a:pt x="5858" y="10684"/>
                    </a:lnTo>
                    <a:cubicBezTo>
                      <a:pt x="6033" y="10597"/>
                      <a:pt x="6278" y="10686"/>
                      <a:pt x="6278" y="10838"/>
                    </a:cubicBezTo>
                    <a:lnTo>
                      <a:pt x="6278" y="12308"/>
                    </a:lnTo>
                    <a:lnTo>
                      <a:pt x="15329" y="12308"/>
                    </a:lnTo>
                    <a:lnTo>
                      <a:pt x="15329" y="10838"/>
                    </a:lnTo>
                    <a:cubicBezTo>
                      <a:pt x="15329" y="10686"/>
                      <a:pt x="15565" y="10597"/>
                      <a:pt x="15741" y="10684"/>
                    </a:cubicBezTo>
                    <a:lnTo>
                      <a:pt x="19926" y="12764"/>
                    </a:lnTo>
                    <a:cubicBezTo>
                      <a:pt x="20082" y="12842"/>
                      <a:pt x="20293" y="12822"/>
                      <a:pt x="20422" y="12722"/>
                    </a:cubicBezTo>
                    <a:lnTo>
                      <a:pt x="21498" y="11893"/>
                    </a:lnTo>
                    <a:cubicBezTo>
                      <a:pt x="21565" y="11841"/>
                      <a:pt x="21599" y="11775"/>
                      <a:pt x="21599" y="11709"/>
                    </a:cubicBezTo>
                    <a:cubicBezTo>
                      <a:pt x="21598" y="11643"/>
                      <a:pt x="21566" y="11582"/>
                      <a:pt x="21498" y="11531"/>
                    </a:cubicBezTo>
                    <a:lnTo>
                      <a:pt x="15186" y="6809"/>
                    </a:lnTo>
                    <a:cubicBezTo>
                      <a:pt x="14927" y="6615"/>
                      <a:pt x="14564" y="6506"/>
                      <a:pt x="14186" y="6506"/>
                    </a:cubicBezTo>
                    <a:lnTo>
                      <a:pt x="11875" y="6506"/>
                    </a:lnTo>
                    <a:lnTo>
                      <a:pt x="9724" y="6506"/>
                    </a:lnTo>
                    <a:lnTo>
                      <a:pt x="7412" y="6506"/>
                    </a:lnTo>
                    <a:close/>
                    <a:moveTo>
                      <a:pt x="6227" y="13546"/>
                    </a:moveTo>
                    <a:lnTo>
                      <a:pt x="2185" y="16420"/>
                    </a:lnTo>
                    <a:cubicBezTo>
                      <a:pt x="1979" y="16566"/>
                      <a:pt x="1975" y="16798"/>
                      <a:pt x="2177" y="16947"/>
                    </a:cubicBezTo>
                    <a:lnTo>
                      <a:pt x="8320" y="21492"/>
                    </a:lnTo>
                    <a:cubicBezTo>
                      <a:pt x="8398" y="21550"/>
                      <a:pt x="8500" y="21586"/>
                      <a:pt x="8606" y="21593"/>
                    </a:cubicBezTo>
                    <a:cubicBezTo>
                      <a:pt x="8711" y="21600"/>
                      <a:pt x="8817" y="21581"/>
                      <a:pt x="8908" y="21534"/>
                    </a:cubicBezTo>
                    <a:lnTo>
                      <a:pt x="10035" y="20959"/>
                    </a:lnTo>
                    <a:cubicBezTo>
                      <a:pt x="10215" y="20867"/>
                      <a:pt x="10269" y="20696"/>
                      <a:pt x="10169" y="20556"/>
                    </a:cubicBezTo>
                    <a:lnTo>
                      <a:pt x="7975" y="17492"/>
                    </a:lnTo>
                    <a:cubicBezTo>
                      <a:pt x="7874" y="17351"/>
                      <a:pt x="7907" y="17183"/>
                      <a:pt x="8060" y="17066"/>
                    </a:cubicBezTo>
                    <a:lnTo>
                      <a:pt x="9589" y="15893"/>
                    </a:lnTo>
                    <a:lnTo>
                      <a:pt x="6227" y="13546"/>
                    </a:lnTo>
                    <a:close/>
                    <a:moveTo>
                      <a:pt x="15371" y="13546"/>
                    </a:moveTo>
                    <a:lnTo>
                      <a:pt x="12009" y="15893"/>
                    </a:lnTo>
                    <a:lnTo>
                      <a:pt x="13547" y="17066"/>
                    </a:lnTo>
                    <a:cubicBezTo>
                      <a:pt x="13700" y="17183"/>
                      <a:pt x="13733" y="17351"/>
                      <a:pt x="13632" y="17492"/>
                    </a:cubicBezTo>
                    <a:lnTo>
                      <a:pt x="11430" y="20556"/>
                    </a:lnTo>
                    <a:cubicBezTo>
                      <a:pt x="11329" y="20696"/>
                      <a:pt x="11384" y="20867"/>
                      <a:pt x="11564" y="20959"/>
                    </a:cubicBezTo>
                    <a:lnTo>
                      <a:pt x="12690" y="21534"/>
                    </a:lnTo>
                    <a:cubicBezTo>
                      <a:pt x="12782" y="21581"/>
                      <a:pt x="12887" y="21600"/>
                      <a:pt x="12993" y="21593"/>
                    </a:cubicBezTo>
                    <a:cubicBezTo>
                      <a:pt x="13099" y="21586"/>
                      <a:pt x="13209" y="21550"/>
                      <a:pt x="13287" y="21492"/>
                    </a:cubicBezTo>
                    <a:lnTo>
                      <a:pt x="19430" y="16947"/>
                    </a:lnTo>
                    <a:cubicBezTo>
                      <a:pt x="19632" y="16798"/>
                      <a:pt x="19628" y="16566"/>
                      <a:pt x="19422" y="16420"/>
                    </a:cubicBezTo>
                    <a:lnTo>
                      <a:pt x="15371" y="13546"/>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spcBef>
                    <a:spcPts val="0"/>
                  </a:spcBef>
                  <a:defRPr sz="3200">
                    <a:solidFill>
                      <a:schemeClr val="accent1">
                        <a:satOff val="5092"/>
                        <a:lumOff val="-28652"/>
                      </a:schemeClr>
                    </a:solidFill>
                  </a:defRPr>
                </a:pPr>
              </a:p>
            </p:txBody>
          </p:sp>
        </p:grpSp>
      </p:grpSp>
      <p:grpSp>
        <p:nvGrpSpPr>
          <p:cNvPr id="205" name="Grouper"/>
          <p:cNvGrpSpPr/>
          <p:nvPr/>
        </p:nvGrpSpPr>
        <p:grpSpPr>
          <a:xfrm>
            <a:off x="1183157" y="4294337"/>
            <a:ext cx="7202958" cy="3742801"/>
            <a:chOff x="0" y="0"/>
            <a:chExt cx="7202957" cy="3742799"/>
          </a:xfrm>
        </p:grpSpPr>
        <p:sp>
          <p:nvSpPr>
            <p:cNvPr id="201" name="Production…"/>
            <p:cNvSpPr txBox="1"/>
            <p:nvPr/>
          </p:nvSpPr>
          <p:spPr>
            <a:xfrm>
              <a:off x="347155" y="1227380"/>
              <a:ext cx="5820756" cy="25154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ctr" defTabSz="355600">
                <a:lnSpc>
                  <a:spcPct val="90000"/>
                </a:lnSpc>
                <a:spcBef>
                  <a:spcPts val="0"/>
                </a:spcBef>
                <a:defRPr spc="-35" sz="3500">
                  <a:latin typeface="Optima"/>
                  <a:ea typeface="Optima"/>
                  <a:cs typeface="Optima"/>
                  <a:sym typeface="Optima"/>
                </a:defRPr>
              </a:pPr>
              <a:r>
                <a:t>Production</a:t>
              </a:r>
            </a:p>
            <a:p>
              <a:pPr algn="ctr" defTabSz="355600">
                <a:lnSpc>
                  <a:spcPct val="90000"/>
                </a:lnSpc>
                <a:spcBef>
                  <a:spcPts val="0"/>
                </a:spcBef>
                <a:defRPr spc="-35" sz="3500">
                  <a:latin typeface="Optima"/>
                  <a:ea typeface="Optima"/>
                  <a:cs typeface="Optima"/>
                  <a:sym typeface="Optima"/>
                </a:defRPr>
              </a:pPr>
              <a:r>
                <a:t>Disponibilité alimentaire</a:t>
              </a:r>
            </a:p>
            <a:p>
              <a:pPr algn="ctr" defTabSz="355600">
                <a:lnSpc>
                  <a:spcPct val="90000"/>
                </a:lnSpc>
                <a:spcBef>
                  <a:spcPts val="0"/>
                </a:spcBef>
                <a:defRPr spc="-35" sz="3500">
                  <a:latin typeface="Optima"/>
                  <a:ea typeface="Optima"/>
                  <a:cs typeface="Optima"/>
                  <a:sym typeface="Optima"/>
                </a:defRPr>
              </a:pPr>
              <a:r>
                <a:t>Ratio production  / </a:t>
              </a:r>
            </a:p>
            <a:p>
              <a:pPr algn="ctr" defTabSz="355600">
                <a:lnSpc>
                  <a:spcPct val="90000"/>
                </a:lnSpc>
                <a:spcBef>
                  <a:spcPts val="0"/>
                </a:spcBef>
                <a:defRPr spc="-35" sz="3500">
                  <a:latin typeface="Optima"/>
                  <a:ea typeface="Optima"/>
                  <a:cs typeface="Optima"/>
                  <a:sym typeface="Optima"/>
                </a:defRPr>
              </a:pPr>
              <a:r>
                <a:t>disponibilité alimentaire</a:t>
              </a:r>
            </a:p>
          </p:txBody>
        </p:sp>
        <p:grpSp>
          <p:nvGrpSpPr>
            <p:cNvPr id="204" name="Grouper"/>
            <p:cNvGrpSpPr/>
            <p:nvPr/>
          </p:nvGrpSpPr>
          <p:grpSpPr>
            <a:xfrm>
              <a:off x="-1" y="0"/>
              <a:ext cx="7202959" cy="964513"/>
              <a:chOff x="0" y="0"/>
              <a:chExt cx="7202956" cy="964512"/>
            </a:xfrm>
          </p:grpSpPr>
          <p:sp>
            <p:nvSpPr>
              <p:cNvPr id="202" name="Autonomie et ressources"/>
              <p:cNvSpPr txBox="1"/>
              <p:nvPr/>
            </p:nvSpPr>
            <p:spPr>
              <a:xfrm>
                <a:off x="471175" y="0"/>
                <a:ext cx="6731782" cy="9645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Autonomie et ressources</a:t>
                </a:r>
              </a:p>
            </p:txBody>
          </p:sp>
          <p:sp>
            <p:nvSpPr>
              <p:cNvPr id="203" name="Tracteur"/>
              <p:cNvSpPr/>
              <p:nvPr/>
            </p:nvSpPr>
            <p:spPr>
              <a:xfrm>
                <a:off x="0" y="47695"/>
                <a:ext cx="899568" cy="6405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45" y="0"/>
                    </a:moveTo>
                    <a:cubicBezTo>
                      <a:pt x="3144" y="0"/>
                      <a:pt x="3046" y="54"/>
                      <a:pt x="2973" y="152"/>
                    </a:cubicBezTo>
                    <a:lnTo>
                      <a:pt x="2110" y="1307"/>
                    </a:lnTo>
                    <a:cubicBezTo>
                      <a:pt x="2009" y="1402"/>
                      <a:pt x="2058" y="1624"/>
                      <a:pt x="2180" y="1624"/>
                    </a:cubicBezTo>
                    <a:lnTo>
                      <a:pt x="3093" y="1624"/>
                    </a:lnTo>
                    <a:cubicBezTo>
                      <a:pt x="3177" y="1624"/>
                      <a:pt x="3237" y="1737"/>
                      <a:pt x="3211" y="1849"/>
                    </a:cubicBezTo>
                    <a:lnTo>
                      <a:pt x="1657" y="8608"/>
                    </a:lnTo>
                    <a:cubicBezTo>
                      <a:pt x="2546" y="7724"/>
                      <a:pt x="3631" y="7202"/>
                      <a:pt x="4801" y="7202"/>
                    </a:cubicBezTo>
                    <a:cubicBezTo>
                      <a:pt x="7806" y="7202"/>
                      <a:pt x="10250" y="10637"/>
                      <a:pt x="10250" y="14858"/>
                    </a:cubicBezTo>
                    <a:cubicBezTo>
                      <a:pt x="10250" y="15112"/>
                      <a:pt x="10243" y="15363"/>
                      <a:pt x="10225" y="15611"/>
                    </a:cubicBezTo>
                    <a:lnTo>
                      <a:pt x="11334" y="15611"/>
                    </a:lnTo>
                    <a:cubicBezTo>
                      <a:pt x="11436" y="15611"/>
                      <a:pt x="11528" y="15695"/>
                      <a:pt x="11567" y="15826"/>
                    </a:cubicBezTo>
                    <a:lnTo>
                      <a:pt x="11774" y="16517"/>
                    </a:lnTo>
                    <a:cubicBezTo>
                      <a:pt x="11814" y="16649"/>
                      <a:pt x="11904" y="16733"/>
                      <a:pt x="12005" y="16733"/>
                    </a:cubicBezTo>
                    <a:lnTo>
                      <a:pt x="13961" y="16733"/>
                    </a:lnTo>
                    <a:cubicBezTo>
                      <a:pt x="13961" y="16723"/>
                      <a:pt x="13959" y="16716"/>
                      <a:pt x="13959" y="16707"/>
                    </a:cubicBezTo>
                    <a:cubicBezTo>
                      <a:pt x="13959" y="13505"/>
                      <a:pt x="15814" y="10902"/>
                      <a:pt x="18094" y="10902"/>
                    </a:cubicBezTo>
                    <a:cubicBezTo>
                      <a:pt x="19132" y="10902"/>
                      <a:pt x="20081" y="11443"/>
                      <a:pt x="20808" y="12334"/>
                    </a:cubicBezTo>
                    <a:lnTo>
                      <a:pt x="21551" y="10625"/>
                    </a:lnTo>
                    <a:cubicBezTo>
                      <a:pt x="21583" y="10552"/>
                      <a:pt x="21600" y="10471"/>
                      <a:pt x="21600" y="10386"/>
                    </a:cubicBezTo>
                    <a:lnTo>
                      <a:pt x="21600" y="8186"/>
                    </a:lnTo>
                    <a:cubicBezTo>
                      <a:pt x="21600" y="7957"/>
                      <a:pt x="21479" y="7762"/>
                      <a:pt x="21317" y="7730"/>
                    </a:cubicBezTo>
                    <a:lnTo>
                      <a:pt x="16755" y="6811"/>
                    </a:lnTo>
                    <a:lnTo>
                      <a:pt x="16755" y="4017"/>
                    </a:lnTo>
                    <a:cubicBezTo>
                      <a:pt x="16755" y="2920"/>
                      <a:pt x="16951" y="2193"/>
                      <a:pt x="17357" y="1768"/>
                    </a:cubicBezTo>
                    <a:lnTo>
                      <a:pt x="17357" y="410"/>
                    </a:lnTo>
                    <a:cubicBezTo>
                      <a:pt x="16679" y="790"/>
                      <a:pt x="15904" y="1725"/>
                      <a:pt x="15904" y="4017"/>
                    </a:cubicBezTo>
                    <a:lnTo>
                      <a:pt x="15904" y="6641"/>
                    </a:lnTo>
                    <a:lnTo>
                      <a:pt x="13192" y="6094"/>
                    </a:lnTo>
                    <a:cubicBezTo>
                      <a:pt x="12873" y="6029"/>
                      <a:pt x="12598" y="5746"/>
                      <a:pt x="12457" y="5338"/>
                    </a:cubicBezTo>
                    <a:lnTo>
                      <a:pt x="11257" y="1854"/>
                    </a:lnTo>
                    <a:cubicBezTo>
                      <a:pt x="11220" y="1747"/>
                      <a:pt x="11275" y="1624"/>
                      <a:pt x="11360" y="1624"/>
                    </a:cubicBezTo>
                    <a:lnTo>
                      <a:pt x="11879" y="1624"/>
                    </a:lnTo>
                    <a:cubicBezTo>
                      <a:pt x="11967" y="1624"/>
                      <a:pt x="12023" y="1487"/>
                      <a:pt x="11978" y="1380"/>
                    </a:cubicBezTo>
                    <a:lnTo>
                      <a:pt x="11602" y="161"/>
                    </a:lnTo>
                    <a:cubicBezTo>
                      <a:pt x="11560" y="61"/>
                      <a:pt x="11485" y="0"/>
                      <a:pt x="11402" y="0"/>
                    </a:cubicBezTo>
                    <a:lnTo>
                      <a:pt x="9160" y="0"/>
                    </a:lnTo>
                    <a:lnTo>
                      <a:pt x="7065" y="0"/>
                    </a:lnTo>
                    <a:lnTo>
                      <a:pt x="3245" y="0"/>
                    </a:lnTo>
                    <a:close/>
                    <a:moveTo>
                      <a:pt x="4582" y="1624"/>
                    </a:moveTo>
                    <a:lnTo>
                      <a:pt x="5274" y="1624"/>
                    </a:lnTo>
                    <a:lnTo>
                      <a:pt x="6330" y="1624"/>
                    </a:lnTo>
                    <a:cubicBezTo>
                      <a:pt x="6445" y="1624"/>
                      <a:pt x="6539" y="1755"/>
                      <a:pt x="6539" y="1918"/>
                    </a:cubicBezTo>
                    <a:lnTo>
                      <a:pt x="6539" y="5552"/>
                    </a:lnTo>
                    <a:cubicBezTo>
                      <a:pt x="6539" y="5714"/>
                      <a:pt x="6445" y="5845"/>
                      <a:pt x="6330" y="5845"/>
                    </a:cubicBezTo>
                    <a:lnTo>
                      <a:pt x="4049" y="5845"/>
                    </a:lnTo>
                    <a:cubicBezTo>
                      <a:pt x="3827" y="5845"/>
                      <a:pt x="3664" y="5550"/>
                      <a:pt x="3720" y="5248"/>
                    </a:cubicBezTo>
                    <a:lnTo>
                      <a:pt x="4347" y="1877"/>
                    </a:lnTo>
                    <a:cubicBezTo>
                      <a:pt x="4375" y="1727"/>
                      <a:pt x="4471" y="1624"/>
                      <a:pt x="4582" y="1624"/>
                    </a:cubicBezTo>
                    <a:close/>
                    <a:moveTo>
                      <a:pt x="7789" y="1624"/>
                    </a:moveTo>
                    <a:lnTo>
                      <a:pt x="9959" y="1624"/>
                    </a:lnTo>
                    <a:cubicBezTo>
                      <a:pt x="10068" y="1624"/>
                      <a:pt x="10164" y="1725"/>
                      <a:pt x="10193" y="1873"/>
                    </a:cubicBezTo>
                    <a:lnTo>
                      <a:pt x="10889" y="5412"/>
                    </a:lnTo>
                    <a:cubicBezTo>
                      <a:pt x="10932" y="5629"/>
                      <a:pt x="10815" y="5845"/>
                      <a:pt x="10655" y="5845"/>
                    </a:cubicBezTo>
                    <a:lnTo>
                      <a:pt x="7789" y="5845"/>
                    </a:lnTo>
                    <a:cubicBezTo>
                      <a:pt x="7674" y="5845"/>
                      <a:pt x="7580" y="5714"/>
                      <a:pt x="7580" y="5552"/>
                    </a:cubicBezTo>
                    <a:lnTo>
                      <a:pt x="7580" y="1918"/>
                    </a:lnTo>
                    <a:cubicBezTo>
                      <a:pt x="7580" y="1755"/>
                      <a:pt x="7674" y="1624"/>
                      <a:pt x="7789" y="1624"/>
                    </a:cubicBezTo>
                    <a:close/>
                    <a:moveTo>
                      <a:pt x="4801" y="8115"/>
                    </a:moveTo>
                    <a:cubicBezTo>
                      <a:pt x="2150" y="8115"/>
                      <a:pt x="0" y="11134"/>
                      <a:pt x="0" y="14858"/>
                    </a:cubicBezTo>
                    <a:cubicBezTo>
                      <a:pt x="0" y="18581"/>
                      <a:pt x="2150" y="21600"/>
                      <a:pt x="4801" y="21600"/>
                    </a:cubicBezTo>
                    <a:cubicBezTo>
                      <a:pt x="7452" y="21600"/>
                      <a:pt x="9601" y="18581"/>
                      <a:pt x="9601" y="14858"/>
                    </a:cubicBezTo>
                    <a:cubicBezTo>
                      <a:pt x="9601" y="11134"/>
                      <a:pt x="7452" y="8115"/>
                      <a:pt x="4801" y="8115"/>
                    </a:cubicBezTo>
                    <a:close/>
                    <a:moveTo>
                      <a:pt x="4801" y="11115"/>
                    </a:moveTo>
                    <a:cubicBezTo>
                      <a:pt x="6273" y="11115"/>
                      <a:pt x="7466" y="12791"/>
                      <a:pt x="7466" y="14858"/>
                    </a:cubicBezTo>
                    <a:cubicBezTo>
                      <a:pt x="7466" y="16925"/>
                      <a:pt x="6273" y="18601"/>
                      <a:pt x="4801" y="18601"/>
                    </a:cubicBezTo>
                    <a:cubicBezTo>
                      <a:pt x="3329" y="18601"/>
                      <a:pt x="2136" y="16925"/>
                      <a:pt x="2136" y="14858"/>
                    </a:cubicBezTo>
                    <a:cubicBezTo>
                      <a:pt x="2136" y="12791"/>
                      <a:pt x="3329" y="11115"/>
                      <a:pt x="4801" y="11115"/>
                    </a:cubicBezTo>
                    <a:close/>
                    <a:moveTo>
                      <a:pt x="18094" y="11813"/>
                    </a:moveTo>
                    <a:cubicBezTo>
                      <a:pt x="16170" y="11813"/>
                      <a:pt x="14610" y="14004"/>
                      <a:pt x="14610" y="16707"/>
                    </a:cubicBezTo>
                    <a:cubicBezTo>
                      <a:pt x="14610" y="19409"/>
                      <a:pt x="16170" y="21600"/>
                      <a:pt x="18094" y="21600"/>
                    </a:cubicBezTo>
                    <a:cubicBezTo>
                      <a:pt x="20018" y="21600"/>
                      <a:pt x="21578" y="19409"/>
                      <a:pt x="21578" y="16707"/>
                    </a:cubicBezTo>
                    <a:cubicBezTo>
                      <a:pt x="21578" y="14004"/>
                      <a:pt x="20018" y="11813"/>
                      <a:pt x="18094" y="11813"/>
                    </a:cubicBezTo>
                    <a:close/>
                    <a:moveTo>
                      <a:pt x="18094" y="14065"/>
                    </a:moveTo>
                    <a:cubicBezTo>
                      <a:pt x="19132" y="14065"/>
                      <a:pt x="19973" y="15248"/>
                      <a:pt x="19973" y="16707"/>
                    </a:cubicBezTo>
                    <a:cubicBezTo>
                      <a:pt x="19973" y="18165"/>
                      <a:pt x="19132" y="19346"/>
                      <a:pt x="18094" y="19346"/>
                    </a:cubicBezTo>
                    <a:cubicBezTo>
                      <a:pt x="17055" y="19346"/>
                      <a:pt x="16213" y="18165"/>
                      <a:pt x="16213" y="16707"/>
                    </a:cubicBezTo>
                    <a:cubicBezTo>
                      <a:pt x="16213" y="15248"/>
                      <a:pt x="17055" y="14065"/>
                      <a:pt x="18094" y="14065"/>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spcBef>
                    <a:spcPts val="0"/>
                  </a:spcBef>
                  <a:defRPr sz="3200">
                    <a:solidFill>
                      <a:schemeClr val="accent1">
                        <a:satOff val="5092"/>
                        <a:lumOff val="-28652"/>
                      </a:schemeClr>
                    </a:solidFill>
                  </a:defRPr>
                </a:pPr>
              </a:p>
            </p:txBody>
          </p:sp>
        </p:grpSp>
      </p:grpSp>
      <p:grpSp>
        <p:nvGrpSpPr>
          <p:cNvPr id="210" name="Grouper"/>
          <p:cNvGrpSpPr/>
          <p:nvPr/>
        </p:nvGrpSpPr>
        <p:grpSpPr>
          <a:xfrm>
            <a:off x="16321572" y="8613289"/>
            <a:ext cx="7607301" cy="2059790"/>
            <a:chOff x="0" y="0"/>
            <a:chExt cx="7607300" cy="2059789"/>
          </a:xfrm>
        </p:grpSpPr>
        <p:sp>
          <p:nvSpPr>
            <p:cNvPr id="206" name="Distance entre les pays"/>
            <p:cNvSpPr txBox="1"/>
            <p:nvPr/>
          </p:nvSpPr>
          <p:spPr>
            <a:xfrm>
              <a:off x="1093813" y="1287373"/>
              <a:ext cx="4759274" cy="7724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ctr" defTabSz="355600">
                <a:lnSpc>
                  <a:spcPct val="90000"/>
                </a:lnSpc>
                <a:spcBef>
                  <a:spcPts val="0"/>
                </a:spcBef>
                <a:defRPr spc="-35" sz="3500">
                  <a:latin typeface="Optima"/>
                  <a:ea typeface="Optima"/>
                  <a:cs typeface="Optima"/>
                  <a:sym typeface="Optima"/>
                </a:defRPr>
              </a:lvl1pPr>
            </a:lstStyle>
            <a:p>
              <a:pPr/>
              <a:r>
                <a:t>Distance entre les pays</a:t>
              </a:r>
            </a:p>
          </p:txBody>
        </p:sp>
        <p:grpSp>
          <p:nvGrpSpPr>
            <p:cNvPr id="209" name="Grouper"/>
            <p:cNvGrpSpPr/>
            <p:nvPr/>
          </p:nvGrpSpPr>
          <p:grpSpPr>
            <a:xfrm>
              <a:off x="0" y="0"/>
              <a:ext cx="7607300" cy="1147813"/>
              <a:chOff x="0" y="0"/>
              <a:chExt cx="7607300" cy="1147812"/>
            </a:xfrm>
          </p:grpSpPr>
          <p:sp>
            <p:nvSpPr>
              <p:cNvPr id="207" name="Logistique"/>
              <p:cNvSpPr txBox="1"/>
              <p:nvPr/>
            </p:nvSpPr>
            <p:spPr>
              <a:xfrm>
                <a:off x="0" y="57857"/>
                <a:ext cx="7607300" cy="10899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Logistique</a:t>
                </a:r>
              </a:p>
            </p:txBody>
          </p:sp>
          <p:sp>
            <p:nvSpPr>
              <p:cNvPr id="208" name="Avion"/>
              <p:cNvSpPr/>
              <p:nvPr/>
            </p:nvSpPr>
            <p:spPr>
              <a:xfrm rot="20377249">
                <a:off x="1410797" y="163871"/>
                <a:ext cx="1014943" cy="410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16" y="11977"/>
                    </a:lnTo>
                    <a:lnTo>
                      <a:pt x="702" y="12478"/>
                    </a:lnTo>
                    <a:lnTo>
                      <a:pt x="724" y="14386"/>
                    </a:lnTo>
                    <a:cubicBezTo>
                      <a:pt x="724" y="14386"/>
                      <a:pt x="3631" y="18530"/>
                      <a:pt x="8428" y="19124"/>
                    </a:cubicBezTo>
                    <a:lnTo>
                      <a:pt x="8428" y="20110"/>
                    </a:lnTo>
                    <a:lnTo>
                      <a:pt x="8786" y="20110"/>
                    </a:lnTo>
                    <a:cubicBezTo>
                      <a:pt x="8768" y="20229"/>
                      <a:pt x="8759" y="20358"/>
                      <a:pt x="8759" y="20494"/>
                    </a:cubicBezTo>
                    <a:cubicBezTo>
                      <a:pt x="8759" y="21104"/>
                      <a:pt x="8958" y="21600"/>
                      <a:pt x="9205" y="21600"/>
                    </a:cubicBezTo>
                    <a:cubicBezTo>
                      <a:pt x="9451" y="21600"/>
                      <a:pt x="9652" y="21104"/>
                      <a:pt x="9652" y="20494"/>
                    </a:cubicBezTo>
                    <a:cubicBezTo>
                      <a:pt x="9652" y="20358"/>
                      <a:pt x="9641" y="20229"/>
                      <a:pt x="9623" y="20110"/>
                    </a:cubicBezTo>
                    <a:lnTo>
                      <a:pt x="10246" y="20110"/>
                    </a:lnTo>
                    <a:cubicBezTo>
                      <a:pt x="10228" y="20229"/>
                      <a:pt x="10219" y="20358"/>
                      <a:pt x="10219" y="20494"/>
                    </a:cubicBezTo>
                    <a:cubicBezTo>
                      <a:pt x="10219" y="21104"/>
                      <a:pt x="10418" y="21600"/>
                      <a:pt x="10665" y="21600"/>
                    </a:cubicBezTo>
                    <a:cubicBezTo>
                      <a:pt x="10912" y="21600"/>
                      <a:pt x="11112" y="21104"/>
                      <a:pt x="11112" y="20494"/>
                    </a:cubicBezTo>
                    <a:cubicBezTo>
                      <a:pt x="11112" y="20358"/>
                      <a:pt x="11102" y="20229"/>
                      <a:pt x="11084" y="20110"/>
                    </a:cubicBezTo>
                    <a:lnTo>
                      <a:pt x="11820" y="20110"/>
                    </a:lnTo>
                    <a:lnTo>
                      <a:pt x="11820" y="20740"/>
                    </a:lnTo>
                    <a:cubicBezTo>
                      <a:pt x="12161" y="21065"/>
                      <a:pt x="12621" y="21266"/>
                      <a:pt x="13128" y="21266"/>
                    </a:cubicBezTo>
                    <a:cubicBezTo>
                      <a:pt x="13635" y="21266"/>
                      <a:pt x="14094" y="21065"/>
                      <a:pt x="14435" y="20740"/>
                    </a:cubicBezTo>
                    <a:lnTo>
                      <a:pt x="14435" y="19195"/>
                    </a:lnTo>
                    <a:cubicBezTo>
                      <a:pt x="16128" y="19195"/>
                      <a:pt x="17436" y="19195"/>
                      <a:pt x="18286" y="19195"/>
                    </a:cubicBezTo>
                    <a:lnTo>
                      <a:pt x="18191" y="20005"/>
                    </a:lnTo>
                    <a:lnTo>
                      <a:pt x="18632" y="20005"/>
                    </a:lnTo>
                    <a:lnTo>
                      <a:pt x="18654" y="20310"/>
                    </a:lnTo>
                    <a:cubicBezTo>
                      <a:pt x="18582" y="20439"/>
                      <a:pt x="18534" y="20649"/>
                      <a:pt x="18534" y="20886"/>
                    </a:cubicBezTo>
                    <a:cubicBezTo>
                      <a:pt x="18534" y="21279"/>
                      <a:pt x="18664" y="21600"/>
                      <a:pt x="18823" y="21600"/>
                    </a:cubicBezTo>
                    <a:cubicBezTo>
                      <a:pt x="18982" y="21600"/>
                      <a:pt x="19110" y="21279"/>
                      <a:pt x="19110" y="20886"/>
                    </a:cubicBezTo>
                    <a:cubicBezTo>
                      <a:pt x="19110" y="20534"/>
                      <a:pt x="19007" y="20242"/>
                      <a:pt x="18872" y="20185"/>
                    </a:cubicBezTo>
                    <a:lnTo>
                      <a:pt x="18858" y="20005"/>
                    </a:lnTo>
                    <a:lnTo>
                      <a:pt x="19437" y="20005"/>
                    </a:lnTo>
                    <a:lnTo>
                      <a:pt x="19534" y="19170"/>
                    </a:lnTo>
                    <a:cubicBezTo>
                      <a:pt x="20554" y="18986"/>
                      <a:pt x="21600" y="17637"/>
                      <a:pt x="21600" y="16536"/>
                    </a:cubicBezTo>
                    <a:cubicBezTo>
                      <a:pt x="21600" y="16195"/>
                      <a:pt x="21492" y="15745"/>
                      <a:pt x="21294" y="15263"/>
                    </a:cubicBezTo>
                    <a:lnTo>
                      <a:pt x="20221" y="15263"/>
                    </a:lnTo>
                    <a:cubicBezTo>
                      <a:pt x="20164" y="15263"/>
                      <a:pt x="20113" y="15172"/>
                      <a:pt x="20096" y="15037"/>
                    </a:cubicBezTo>
                    <a:lnTo>
                      <a:pt x="20005" y="14311"/>
                    </a:lnTo>
                    <a:cubicBezTo>
                      <a:pt x="19989" y="14187"/>
                      <a:pt x="20027" y="14060"/>
                      <a:pt x="20079" y="14060"/>
                    </a:cubicBezTo>
                    <a:lnTo>
                      <a:pt x="20643" y="14060"/>
                    </a:lnTo>
                    <a:cubicBezTo>
                      <a:pt x="19887" y="12952"/>
                      <a:pt x="18737" y="11977"/>
                      <a:pt x="17379" y="11977"/>
                    </a:cubicBezTo>
                    <a:cubicBezTo>
                      <a:pt x="14935" y="11977"/>
                      <a:pt x="7739" y="11977"/>
                      <a:pt x="6834" y="11977"/>
                    </a:cubicBezTo>
                    <a:cubicBezTo>
                      <a:pt x="5929" y="11977"/>
                      <a:pt x="4255" y="10576"/>
                      <a:pt x="1381" y="0"/>
                    </a:cubicBezTo>
                    <a:cubicBezTo>
                      <a:pt x="770" y="0"/>
                      <a:pt x="0" y="0"/>
                      <a:pt x="0" y="0"/>
                    </a:cubicBezTo>
                    <a:close/>
                    <a:moveTo>
                      <a:pt x="5896" y="14002"/>
                    </a:moveTo>
                    <a:lnTo>
                      <a:pt x="6020" y="14002"/>
                    </a:lnTo>
                    <a:cubicBezTo>
                      <a:pt x="6090" y="14002"/>
                      <a:pt x="6145" y="14143"/>
                      <a:pt x="6145" y="14315"/>
                    </a:cubicBezTo>
                    <a:lnTo>
                      <a:pt x="6145" y="14954"/>
                    </a:lnTo>
                    <a:cubicBezTo>
                      <a:pt x="6145" y="15126"/>
                      <a:pt x="6090" y="15263"/>
                      <a:pt x="6020" y="15263"/>
                    </a:cubicBezTo>
                    <a:lnTo>
                      <a:pt x="5896" y="15263"/>
                    </a:lnTo>
                    <a:cubicBezTo>
                      <a:pt x="5826" y="15263"/>
                      <a:pt x="5769" y="15126"/>
                      <a:pt x="5769" y="14954"/>
                    </a:cubicBezTo>
                    <a:lnTo>
                      <a:pt x="5769" y="14315"/>
                    </a:lnTo>
                    <a:cubicBezTo>
                      <a:pt x="5769" y="14143"/>
                      <a:pt x="5826" y="14002"/>
                      <a:pt x="5896" y="14002"/>
                    </a:cubicBezTo>
                    <a:close/>
                    <a:moveTo>
                      <a:pt x="6596" y="14002"/>
                    </a:moveTo>
                    <a:lnTo>
                      <a:pt x="6719" y="14002"/>
                    </a:lnTo>
                    <a:cubicBezTo>
                      <a:pt x="6789" y="14002"/>
                      <a:pt x="6846" y="14143"/>
                      <a:pt x="6846" y="14315"/>
                    </a:cubicBezTo>
                    <a:lnTo>
                      <a:pt x="6846" y="14954"/>
                    </a:lnTo>
                    <a:cubicBezTo>
                      <a:pt x="6846" y="15126"/>
                      <a:pt x="6789" y="15263"/>
                      <a:pt x="6719" y="15263"/>
                    </a:cubicBezTo>
                    <a:lnTo>
                      <a:pt x="6596" y="15263"/>
                    </a:lnTo>
                    <a:cubicBezTo>
                      <a:pt x="6527" y="15263"/>
                      <a:pt x="6470" y="15126"/>
                      <a:pt x="6470" y="14954"/>
                    </a:cubicBezTo>
                    <a:lnTo>
                      <a:pt x="6470" y="14315"/>
                    </a:lnTo>
                    <a:cubicBezTo>
                      <a:pt x="6470" y="14143"/>
                      <a:pt x="6527" y="14002"/>
                      <a:pt x="6596" y="14002"/>
                    </a:cubicBezTo>
                    <a:close/>
                    <a:moveTo>
                      <a:pt x="7297" y="14002"/>
                    </a:moveTo>
                    <a:lnTo>
                      <a:pt x="7420" y="14002"/>
                    </a:lnTo>
                    <a:cubicBezTo>
                      <a:pt x="7490" y="14002"/>
                      <a:pt x="7547" y="14143"/>
                      <a:pt x="7547" y="14315"/>
                    </a:cubicBezTo>
                    <a:lnTo>
                      <a:pt x="7547" y="14954"/>
                    </a:lnTo>
                    <a:cubicBezTo>
                      <a:pt x="7547" y="15126"/>
                      <a:pt x="7490" y="15263"/>
                      <a:pt x="7420" y="15263"/>
                    </a:cubicBezTo>
                    <a:lnTo>
                      <a:pt x="7297" y="15263"/>
                    </a:lnTo>
                    <a:cubicBezTo>
                      <a:pt x="7227" y="15263"/>
                      <a:pt x="7170" y="15126"/>
                      <a:pt x="7170" y="14954"/>
                    </a:cubicBezTo>
                    <a:lnTo>
                      <a:pt x="7170" y="14315"/>
                    </a:lnTo>
                    <a:cubicBezTo>
                      <a:pt x="7170" y="14143"/>
                      <a:pt x="7227" y="14002"/>
                      <a:pt x="7297" y="14002"/>
                    </a:cubicBezTo>
                    <a:close/>
                    <a:moveTo>
                      <a:pt x="7996" y="14002"/>
                    </a:moveTo>
                    <a:lnTo>
                      <a:pt x="8121" y="14002"/>
                    </a:lnTo>
                    <a:cubicBezTo>
                      <a:pt x="8190" y="14002"/>
                      <a:pt x="8247" y="14143"/>
                      <a:pt x="8247" y="14315"/>
                    </a:cubicBezTo>
                    <a:lnTo>
                      <a:pt x="8247" y="14954"/>
                    </a:lnTo>
                    <a:cubicBezTo>
                      <a:pt x="8247" y="15126"/>
                      <a:pt x="8190" y="15263"/>
                      <a:pt x="8121" y="15263"/>
                    </a:cubicBezTo>
                    <a:lnTo>
                      <a:pt x="7996" y="15263"/>
                    </a:lnTo>
                    <a:cubicBezTo>
                      <a:pt x="7926" y="15263"/>
                      <a:pt x="7871" y="15126"/>
                      <a:pt x="7871" y="14954"/>
                    </a:cubicBezTo>
                    <a:lnTo>
                      <a:pt x="7871" y="14315"/>
                    </a:lnTo>
                    <a:cubicBezTo>
                      <a:pt x="7871" y="14143"/>
                      <a:pt x="7926" y="14002"/>
                      <a:pt x="7996" y="14002"/>
                    </a:cubicBezTo>
                    <a:close/>
                    <a:moveTo>
                      <a:pt x="8696" y="14002"/>
                    </a:moveTo>
                    <a:lnTo>
                      <a:pt x="8821" y="14002"/>
                    </a:lnTo>
                    <a:cubicBezTo>
                      <a:pt x="8891" y="14002"/>
                      <a:pt x="8946" y="14143"/>
                      <a:pt x="8946" y="14315"/>
                    </a:cubicBezTo>
                    <a:lnTo>
                      <a:pt x="8946" y="14954"/>
                    </a:lnTo>
                    <a:cubicBezTo>
                      <a:pt x="8946" y="15126"/>
                      <a:pt x="8891" y="15263"/>
                      <a:pt x="8821" y="15263"/>
                    </a:cubicBezTo>
                    <a:lnTo>
                      <a:pt x="8696" y="15263"/>
                    </a:lnTo>
                    <a:cubicBezTo>
                      <a:pt x="8627" y="15263"/>
                      <a:pt x="8571" y="15126"/>
                      <a:pt x="8571" y="14954"/>
                    </a:cubicBezTo>
                    <a:lnTo>
                      <a:pt x="8571" y="14315"/>
                    </a:lnTo>
                    <a:cubicBezTo>
                      <a:pt x="8571" y="14143"/>
                      <a:pt x="8627" y="14002"/>
                      <a:pt x="8696" y="14002"/>
                    </a:cubicBezTo>
                    <a:close/>
                    <a:moveTo>
                      <a:pt x="9397" y="14002"/>
                    </a:moveTo>
                    <a:lnTo>
                      <a:pt x="9522" y="14002"/>
                    </a:lnTo>
                    <a:cubicBezTo>
                      <a:pt x="9592" y="14002"/>
                      <a:pt x="9647" y="14143"/>
                      <a:pt x="9647" y="14315"/>
                    </a:cubicBezTo>
                    <a:lnTo>
                      <a:pt x="9647" y="14954"/>
                    </a:lnTo>
                    <a:cubicBezTo>
                      <a:pt x="9647" y="15126"/>
                      <a:pt x="9592" y="15263"/>
                      <a:pt x="9522" y="15263"/>
                    </a:cubicBezTo>
                    <a:lnTo>
                      <a:pt x="9397" y="15263"/>
                    </a:lnTo>
                    <a:cubicBezTo>
                      <a:pt x="9327" y="15263"/>
                      <a:pt x="9270" y="15126"/>
                      <a:pt x="9270" y="14954"/>
                    </a:cubicBezTo>
                    <a:lnTo>
                      <a:pt x="9270" y="14315"/>
                    </a:lnTo>
                    <a:cubicBezTo>
                      <a:pt x="9270" y="14143"/>
                      <a:pt x="9327" y="14002"/>
                      <a:pt x="9397" y="14002"/>
                    </a:cubicBezTo>
                    <a:close/>
                    <a:moveTo>
                      <a:pt x="10098" y="14002"/>
                    </a:moveTo>
                    <a:lnTo>
                      <a:pt x="10221" y="14002"/>
                    </a:lnTo>
                    <a:cubicBezTo>
                      <a:pt x="10291" y="14002"/>
                      <a:pt x="10348" y="14143"/>
                      <a:pt x="10348" y="14315"/>
                    </a:cubicBezTo>
                    <a:lnTo>
                      <a:pt x="10348" y="14954"/>
                    </a:lnTo>
                    <a:cubicBezTo>
                      <a:pt x="10348" y="15126"/>
                      <a:pt x="10291" y="15263"/>
                      <a:pt x="10221" y="15263"/>
                    </a:cubicBezTo>
                    <a:lnTo>
                      <a:pt x="10098" y="15263"/>
                    </a:lnTo>
                    <a:cubicBezTo>
                      <a:pt x="10028" y="15263"/>
                      <a:pt x="9971" y="15126"/>
                      <a:pt x="9971" y="14954"/>
                    </a:cubicBezTo>
                    <a:lnTo>
                      <a:pt x="9971" y="14315"/>
                    </a:lnTo>
                    <a:cubicBezTo>
                      <a:pt x="9971" y="14143"/>
                      <a:pt x="10028" y="14002"/>
                      <a:pt x="10098" y="14002"/>
                    </a:cubicBezTo>
                    <a:close/>
                    <a:moveTo>
                      <a:pt x="10798" y="14002"/>
                    </a:moveTo>
                    <a:lnTo>
                      <a:pt x="10922" y="14002"/>
                    </a:lnTo>
                    <a:cubicBezTo>
                      <a:pt x="10991" y="14002"/>
                      <a:pt x="11048" y="14143"/>
                      <a:pt x="11048" y="14315"/>
                    </a:cubicBezTo>
                    <a:lnTo>
                      <a:pt x="11048" y="14954"/>
                    </a:lnTo>
                    <a:cubicBezTo>
                      <a:pt x="11048" y="15126"/>
                      <a:pt x="10991" y="15263"/>
                      <a:pt x="10922" y="15263"/>
                    </a:cubicBezTo>
                    <a:lnTo>
                      <a:pt x="10798" y="15263"/>
                    </a:lnTo>
                    <a:cubicBezTo>
                      <a:pt x="10729" y="15263"/>
                      <a:pt x="10672" y="15126"/>
                      <a:pt x="10672" y="14954"/>
                    </a:cubicBezTo>
                    <a:lnTo>
                      <a:pt x="10672" y="14315"/>
                    </a:lnTo>
                    <a:cubicBezTo>
                      <a:pt x="10672" y="14143"/>
                      <a:pt x="10729" y="14002"/>
                      <a:pt x="10798" y="14002"/>
                    </a:cubicBezTo>
                    <a:close/>
                    <a:moveTo>
                      <a:pt x="11497" y="14002"/>
                    </a:moveTo>
                    <a:lnTo>
                      <a:pt x="11622" y="14002"/>
                    </a:lnTo>
                    <a:cubicBezTo>
                      <a:pt x="11692" y="14002"/>
                      <a:pt x="11749" y="14143"/>
                      <a:pt x="11749" y="14315"/>
                    </a:cubicBezTo>
                    <a:lnTo>
                      <a:pt x="11749" y="14954"/>
                    </a:lnTo>
                    <a:cubicBezTo>
                      <a:pt x="11749" y="15126"/>
                      <a:pt x="11692" y="15263"/>
                      <a:pt x="11622" y="15263"/>
                    </a:cubicBezTo>
                    <a:lnTo>
                      <a:pt x="11497" y="15263"/>
                    </a:lnTo>
                    <a:cubicBezTo>
                      <a:pt x="11428" y="15263"/>
                      <a:pt x="11372" y="15126"/>
                      <a:pt x="11372" y="14954"/>
                    </a:cubicBezTo>
                    <a:lnTo>
                      <a:pt x="11372" y="14315"/>
                    </a:lnTo>
                    <a:cubicBezTo>
                      <a:pt x="11372" y="14143"/>
                      <a:pt x="11428" y="14002"/>
                      <a:pt x="11497" y="14002"/>
                    </a:cubicBezTo>
                    <a:close/>
                    <a:moveTo>
                      <a:pt x="12198" y="14002"/>
                    </a:moveTo>
                    <a:lnTo>
                      <a:pt x="12323" y="14002"/>
                    </a:lnTo>
                    <a:cubicBezTo>
                      <a:pt x="12392" y="14002"/>
                      <a:pt x="12448" y="14143"/>
                      <a:pt x="12448" y="14315"/>
                    </a:cubicBezTo>
                    <a:lnTo>
                      <a:pt x="12448" y="14954"/>
                    </a:lnTo>
                    <a:cubicBezTo>
                      <a:pt x="12448" y="15126"/>
                      <a:pt x="12392" y="15263"/>
                      <a:pt x="12323" y="15263"/>
                    </a:cubicBezTo>
                    <a:lnTo>
                      <a:pt x="12198" y="15263"/>
                    </a:lnTo>
                    <a:cubicBezTo>
                      <a:pt x="12128" y="15263"/>
                      <a:pt x="12071" y="15126"/>
                      <a:pt x="12071" y="14954"/>
                    </a:cubicBezTo>
                    <a:lnTo>
                      <a:pt x="12071" y="14315"/>
                    </a:lnTo>
                    <a:cubicBezTo>
                      <a:pt x="12071" y="14143"/>
                      <a:pt x="12128" y="14002"/>
                      <a:pt x="12198" y="14002"/>
                    </a:cubicBezTo>
                    <a:close/>
                    <a:moveTo>
                      <a:pt x="12899" y="14002"/>
                    </a:moveTo>
                    <a:lnTo>
                      <a:pt x="13023" y="14002"/>
                    </a:lnTo>
                    <a:cubicBezTo>
                      <a:pt x="13093" y="14002"/>
                      <a:pt x="13148" y="14143"/>
                      <a:pt x="13148" y="14315"/>
                    </a:cubicBezTo>
                    <a:lnTo>
                      <a:pt x="13148" y="14954"/>
                    </a:lnTo>
                    <a:cubicBezTo>
                      <a:pt x="13148" y="15126"/>
                      <a:pt x="13093" y="15263"/>
                      <a:pt x="13023" y="15263"/>
                    </a:cubicBezTo>
                    <a:lnTo>
                      <a:pt x="12899" y="15263"/>
                    </a:lnTo>
                    <a:cubicBezTo>
                      <a:pt x="12829" y="15263"/>
                      <a:pt x="12772" y="15126"/>
                      <a:pt x="12772" y="14954"/>
                    </a:cubicBezTo>
                    <a:lnTo>
                      <a:pt x="12772" y="14315"/>
                    </a:lnTo>
                    <a:cubicBezTo>
                      <a:pt x="12772" y="14143"/>
                      <a:pt x="12829" y="14002"/>
                      <a:pt x="12899" y="14002"/>
                    </a:cubicBezTo>
                    <a:close/>
                    <a:moveTo>
                      <a:pt x="13599" y="14002"/>
                    </a:moveTo>
                    <a:lnTo>
                      <a:pt x="13722" y="14002"/>
                    </a:lnTo>
                    <a:cubicBezTo>
                      <a:pt x="13792" y="14002"/>
                      <a:pt x="13849" y="14143"/>
                      <a:pt x="13849" y="14315"/>
                    </a:cubicBezTo>
                    <a:lnTo>
                      <a:pt x="13849" y="14954"/>
                    </a:lnTo>
                    <a:cubicBezTo>
                      <a:pt x="13849" y="15126"/>
                      <a:pt x="13792" y="15263"/>
                      <a:pt x="13722" y="15263"/>
                    </a:cubicBezTo>
                    <a:lnTo>
                      <a:pt x="13599" y="15263"/>
                    </a:lnTo>
                    <a:cubicBezTo>
                      <a:pt x="13530" y="15263"/>
                      <a:pt x="13473" y="15126"/>
                      <a:pt x="13473" y="14954"/>
                    </a:cubicBezTo>
                    <a:lnTo>
                      <a:pt x="13473" y="14315"/>
                    </a:lnTo>
                    <a:cubicBezTo>
                      <a:pt x="13473" y="14143"/>
                      <a:pt x="13530" y="14002"/>
                      <a:pt x="13599" y="14002"/>
                    </a:cubicBezTo>
                    <a:close/>
                    <a:moveTo>
                      <a:pt x="14300" y="14002"/>
                    </a:moveTo>
                    <a:lnTo>
                      <a:pt x="14423" y="14002"/>
                    </a:lnTo>
                    <a:cubicBezTo>
                      <a:pt x="14493" y="14002"/>
                      <a:pt x="14550" y="14143"/>
                      <a:pt x="14550" y="14315"/>
                    </a:cubicBezTo>
                    <a:lnTo>
                      <a:pt x="14550" y="14954"/>
                    </a:lnTo>
                    <a:cubicBezTo>
                      <a:pt x="14550" y="15126"/>
                      <a:pt x="14493" y="15263"/>
                      <a:pt x="14423" y="15263"/>
                    </a:cubicBezTo>
                    <a:lnTo>
                      <a:pt x="14300" y="15263"/>
                    </a:lnTo>
                    <a:cubicBezTo>
                      <a:pt x="14230" y="15263"/>
                      <a:pt x="14173" y="15126"/>
                      <a:pt x="14173" y="14954"/>
                    </a:cubicBezTo>
                    <a:lnTo>
                      <a:pt x="14173" y="14315"/>
                    </a:lnTo>
                    <a:cubicBezTo>
                      <a:pt x="14173" y="14143"/>
                      <a:pt x="14230" y="14002"/>
                      <a:pt x="14300" y="14002"/>
                    </a:cubicBezTo>
                    <a:close/>
                    <a:moveTo>
                      <a:pt x="14999" y="14002"/>
                    </a:moveTo>
                    <a:lnTo>
                      <a:pt x="15124" y="14002"/>
                    </a:lnTo>
                    <a:cubicBezTo>
                      <a:pt x="15193" y="14002"/>
                      <a:pt x="15250" y="14143"/>
                      <a:pt x="15250" y="14315"/>
                    </a:cubicBezTo>
                    <a:lnTo>
                      <a:pt x="15250" y="14954"/>
                    </a:lnTo>
                    <a:cubicBezTo>
                      <a:pt x="15250" y="15126"/>
                      <a:pt x="15193" y="15263"/>
                      <a:pt x="15124" y="15263"/>
                    </a:cubicBezTo>
                    <a:lnTo>
                      <a:pt x="14999" y="15263"/>
                    </a:lnTo>
                    <a:cubicBezTo>
                      <a:pt x="14929" y="15263"/>
                      <a:pt x="14874" y="15126"/>
                      <a:pt x="14874" y="14954"/>
                    </a:cubicBezTo>
                    <a:lnTo>
                      <a:pt x="14874" y="14315"/>
                    </a:lnTo>
                    <a:cubicBezTo>
                      <a:pt x="14874" y="14143"/>
                      <a:pt x="14929" y="14002"/>
                      <a:pt x="14999" y="14002"/>
                    </a:cubicBezTo>
                    <a:close/>
                    <a:moveTo>
                      <a:pt x="15699" y="14002"/>
                    </a:moveTo>
                    <a:lnTo>
                      <a:pt x="15824" y="14002"/>
                    </a:lnTo>
                    <a:cubicBezTo>
                      <a:pt x="15894" y="14002"/>
                      <a:pt x="15949" y="14143"/>
                      <a:pt x="15949" y="14315"/>
                    </a:cubicBezTo>
                    <a:lnTo>
                      <a:pt x="15949" y="14954"/>
                    </a:lnTo>
                    <a:cubicBezTo>
                      <a:pt x="15949" y="15126"/>
                      <a:pt x="15894" y="15263"/>
                      <a:pt x="15824" y="15263"/>
                    </a:cubicBezTo>
                    <a:lnTo>
                      <a:pt x="15699" y="15263"/>
                    </a:lnTo>
                    <a:cubicBezTo>
                      <a:pt x="15630" y="15263"/>
                      <a:pt x="15573" y="15126"/>
                      <a:pt x="15573" y="14954"/>
                    </a:cubicBezTo>
                    <a:lnTo>
                      <a:pt x="15573" y="14315"/>
                    </a:lnTo>
                    <a:cubicBezTo>
                      <a:pt x="15573" y="14143"/>
                      <a:pt x="15630" y="14002"/>
                      <a:pt x="15699" y="14002"/>
                    </a:cubicBezTo>
                    <a:close/>
                    <a:moveTo>
                      <a:pt x="16400" y="14002"/>
                    </a:moveTo>
                    <a:lnTo>
                      <a:pt x="16523" y="14002"/>
                    </a:lnTo>
                    <a:cubicBezTo>
                      <a:pt x="16593" y="14002"/>
                      <a:pt x="16650" y="14143"/>
                      <a:pt x="16650" y="14315"/>
                    </a:cubicBezTo>
                    <a:lnTo>
                      <a:pt x="16650" y="14954"/>
                    </a:lnTo>
                    <a:cubicBezTo>
                      <a:pt x="16650" y="15126"/>
                      <a:pt x="16593" y="15263"/>
                      <a:pt x="16523" y="15263"/>
                    </a:cubicBezTo>
                    <a:lnTo>
                      <a:pt x="16400" y="15263"/>
                    </a:lnTo>
                    <a:cubicBezTo>
                      <a:pt x="16330" y="15263"/>
                      <a:pt x="16273" y="15126"/>
                      <a:pt x="16273" y="14954"/>
                    </a:cubicBezTo>
                    <a:lnTo>
                      <a:pt x="16273" y="14315"/>
                    </a:lnTo>
                    <a:cubicBezTo>
                      <a:pt x="16273" y="14143"/>
                      <a:pt x="16330" y="14002"/>
                      <a:pt x="16400" y="14002"/>
                    </a:cubicBezTo>
                    <a:close/>
                    <a:moveTo>
                      <a:pt x="17101" y="14002"/>
                    </a:moveTo>
                    <a:lnTo>
                      <a:pt x="17224" y="14002"/>
                    </a:lnTo>
                    <a:cubicBezTo>
                      <a:pt x="17294" y="14002"/>
                      <a:pt x="17351" y="14143"/>
                      <a:pt x="17351" y="14315"/>
                    </a:cubicBezTo>
                    <a:lnTo>
                      <a:pt x="17351" y="14954"/>
                    </a:lnTo>
                    <a:cubicBezTo>
                      <a:pt x="17351" y="15126"/>
                      <a:pt x="17294" y="15263"/>
                      <a:pt x="17224" y="15263"/>
                    </a:cubicBezTo>
                    <a:lnTo>
                      <a:pt x="17101" y="15263"/>
                    </a:lnTo>
                    <a:cubicBezTo>
                      <a:pt x="17031" y="15263"/>
                      <a:pt x="16974" y="15126"/>
                      <a:pt x="16974" y="14954"/>
                    </a:cubicBezTo>
                    <a:lnTo>
                      <a:pt x="16974" y="14315"/>
                    </a:lnTo>
                    <a:cubicBezTo>
                      <a:pt x="16974" y="14143"/>
                      <a:pt x="17031" y="14002"/>
                      <a:pt x="17101" y="14002"/>
                    </a:cubicBezTo>
                    <a:close/>
                    <a:moveTo>
                      <a:pt x="17801" y="14002"/>
                    </a:moveTo>
                    <a:lnTo>
                      <a:pt x="17925" y="14002"/>
                    </a:lnTo>
                    <a:cubicBezTo>
                      <a:pt x="17994" y="14002"/>
                      <a:pt x="18051" y="14143"/>
                      <a:pt x="18051" y="14315"/>
                    </a:cubicBezTo>
                    <a:lnTo>
                      <a:pt x="18051" y="14954"/>
                    </a:lnTo>
                    <a:cubicBezTo>
                      <a:pt x="18051" y="15126"/>
                      <a:pt x="17994" y="15263"/>
                      <a:pt x="17925" y="15263"/>
                    </a:cubicBezTo>
                    <a:lnTo>
                      <a:pt x="17801" y="15263"/>
                    </a:lnTo>
                    <a:cubicBezTo>
                      <a:pt x="17732" y="15263"/>
                      <a:pt x="17675" y="15126"/>
                      <a:pt x="17675" y="14954"/>
                    </a:cubicBezTo>
                    <a:lnTo>
                      <a:pt x="17675" y="14315"/>
                    </a:lnTo>
                    <a:cubicBezTo>
                      <a:pt x="17675" y="14143"/>
                      <a:pt x="17732" y="14002"/>
                      <a:pt x="17801" y="14002"/>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spcBef>
                    <a:spcPts val="0"/>
                  </a:spcBef>
                  <a:defRPr sz="3200">
                    <a:solidFill>
                      <a:schemeClr val="accent1">
                        <a:satOff val="5092"/>
                        <a:lumOff val="-28652"/>
                      </a:schemeClr>
                    </a:solidFill>
                  </a:defRPr>
                </a:pPr>
              </a:p>
            </p:txBody>
          </p:sp>
        </p:grpSp>
      </p:grpSp>
      <p:grpSp>
        <p:nvGrpSpPr>
          <p:cNvPr id="215" name="Grouper"/>
          <p:cNvGrpSpPr/>
          <p:nvPr/>
        </p:nvGrpSpPr>
        <p:grpSpPr>
          <a:xfrm>
            <a:off x="980986" y="8671147"/>
            <a:ext cx="7607301" cy="4285193"/>
            <a:chOff x="0" y="0"/>
            <a:chExt cx="7607300" cy="4285191"/>
          </a:xfrm>
        </p:grpSpPr>
        <p:sp>
          <p:nvSpPr>
            <p:cNvPr id="211" name="PIB par habitant…"/>
            <p:cNvSpPr txBox="1"/>
            <p:nvPr/>
          </p:nvSpPr>
          <p:spPr>
            <a:xfrm>
              <a:off x="852513" y="1229515"/>
              <a:ext cx="4759274" cy="30556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ctr" defTabSz="355600">
                <a:lnSpc>
                  <a:spcPct val="90000"/>
                </a:lnSpc>
                <a:spcBef>
                  <a:spcPts val="0"/>
                </a:spcBef>
                <a:defRPr spc="-35" sz="3500">
                  <a:latin typeface="Optima"/>
                  <a:ea typeface="Optima"/>
                  <a:cs typeface="Optima"/>
                  <a:sym typeface="Optima"/>
                </a:defRPr>
              </a:pPr>
              <a:r>
                <a:t>PIB par habitant</a:t>
              </a:r>
            </a:p>
            <a:p>
              <a:pPr algn="ctr" defTabSz="355600">
                <a:lnSpc>
                  <a:spcPct val="90000"/>
                </a:lnSpc>
                <a:spcBef>
                  <a:spcPts val="0"/>
                </a:spcBef>
                <a:defRPr spc="-35" sz="3500">
                  <a:latin typeface="Optima"/>
                  <a:ea typeface="Optima"/>
                  <a:cs typeface="Optima"/>
                  <a:sym typeface="Optima"/>
                </a:defRPr>
              </a:pPr>
              <a:r>
                <a:t>Revenu par habitant </a:t>
              </a:r>
              <a:r>
                <a:rPr spc="-25" sz="2500"/>
                <a:t>(évolution)</a:t>
              </a:r>
            </a:p>
            <a:p>
              <a:pPr algn="ctr" defTabSz="355600">
                <a:lnSpc>
                  <a:spcPct val="90000"/>
                </a:lnSpc>
                <a:spcBef>
                  <a:spcPts val="0"/>
                </a:spcBef>
                <a:defRPr spc="-35" sz="3500">
                  <a:latin typeface="Optima"/>
                  <a:ea typeface="Optima"/>
                  <a:cs typeface="Optima"/>
                  <a:sym typeface="Optima"/>
                </a:defRPr>
              </a:pPr>
              <a:r>
                <a:t>Pouvoir d’achat</a:t>
              </a:r>
            </a:p>
            <a:p>
              <a:pPr algn="ctr" defTabSz="355600">
                <a:lnSpc>
                  <a:spcPct val="90000"/>
                </a:lnSpc>
                <a:spcBef>
                  <a:spcPts val="0"/>
                </a:spcBef>
                <a:defRPr spc="-35" sz="3500">
                  <a:latin typeface="Optima"/>
                  <a:ea typeface="Optima"/>
                  <a:cs typeface="Optima"/>
                  <a:sym typeface="Optima"/>
                </a:defRPr>
              </a:pPr>
              <a:r>
                <a:t>Inflation</a:t>
              </a:r>
            </a:p>
            <a:p>
              <a:pPr algn="ctr" defTabSz="355600">
                <a:lnSpc>
                  <a:spcPct val="90000"/>
                </a:lnSpc>
                <a:spcBef>
                  <a:spcPts val="0"/>
                </a:spcBef>
                <a:defRPr spc="-35" sz="3500">
                  <a:latin typeface="Optima"/>
                  <a:ea typeface="Optima"/>
                  <a:cs typeface="Optima"/>
                  <a:sym typeface="Optima"/>
                </a:defRPr>
              </a:pPr>
              <a:r>
                <a:t>Consommation </a:t>
              </a:r>
            </a:p>
          </p:txBody>
        </p:sp>
        <p:grpSp>
          <p:nvGrpSpPr>
            <p:cNvPr id="214" name="Grouper"/>
            <p:cNvGrpSpPr/>
            <p:nvPr/>
          </p:nvGrpSpPr>
          <p:grpSpPr>
            <a:xfrm>
              <a:off x="0" y="0"/>
              <a:ext cx="7607300" cy="1089955"/>
              <a:chOff x="0" y="0"/>
              <a:chExt cx="7607300" cy="1089954"/>
            </a:xfrm>
          </p:grpSpPr>
          <p:sp>
            <p:nvSpPr>
              <p:cNvPr id="212" name="Économique"/>
              <p:cNvSpPr txBox="1"/>
              <p:nvPr/>
            </p:nvSpPr>
            <p:spPr>
              <a:xfrm>
                <a:off x="0" y="0"/>
                <a:ext cx="7607300" cy="10899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Économique</a:t>
                </a:r>
              </a:p>
            </p:txBody>
          </p:sp>
          <p:sp>
            <p:nvSpPr>
              <p:cNvPr id="213" name="Tirelire"/>
              <p:cNvSpPr/>
              <p:nvPr/>
            </p:nvSpPr>
            <p:spPr>
              <a:xfrm>
                <a:off x="1256678" y="65647"/>
                <a:ext cx="1011610" cy="635001"/>
              </a:xfrm>
              <a:custGeom>
                <a:avLst/>
                <a:gdLst/>
                <a:ahLst/>
                <a:cxnLst>
                  <a:cxn ang="0">
                    <a:pos x="wd2" y="hd2"/>
                  </a:cxn>
                  <a:cxn ang="5400000">
                    <a:pos x="wd2" y="hd2"/>
                  </a:cxn>
                  <a:cxn ang="10800000">
                    <a:pos x="wd2" y="hd2"/>
                  </a:cxn>
                  <a:cxn ang="16200000">
                    <a:pos x="wd2" y="hd2"/>
                  </a:cxn>
                </a:cxnLst>
                <a:rect l="0" t="0" r="r" b="b"/>
                <a:pathLst>
                  <a:path w="21163" h="21600" fill="norm" stroke="1" extrusionOk="0">
                    <a:moveTo>
                      <a:pt x="12587" y="0"/>
                    </a:moveTo>
                    <a:cubicBezTo>
                      <a:pt x="8555" y="0"/>
                      <a:pt x="6723" y="2256"/>
                      <a:pt x="6086" y="3315"/>
                    </a:cubicBezTo>
                    <a:cubicBezTo>
                      <a:pt x="5935" y="3565"/>
                      <a:pt x="5683" y="3543"/>
                      <a:pt x="5548" y="3269"/>
                    </a:cubicBezTo>
                    <a:cubicBezTo>
                      <a:pt x="5210" y="2580"/>
                      <a:pt x="4579" y="1527"/>
                      <a:pt x="3884" y="1527"/>
                    </a:cubicBezTo>
                    <a:cubicBezTo>
                      <a:pt x="2850" y="1527"/>
                      <a:pt x="3652" y="4548"/>
                      <a:pt x="3652" y="4548"/>
                    </a:cubicBezTo>
                    <a:cubicBezTo>
                      <a:pt x="3652" y="4548"/>
                      <a:pt x="2493" y="5921"/>
                      <a:pt x="2229" y="7581"/>
                    </a:cubicBezTo>
                    <a:cubicBezTo>
                      <a:pt x="2033" y="8805"/>
                      <a:pt x="641" y="8562"/>
                      <a:pt x="364" y="8562"/>
                    </a:cubicBezTo>
                    <a:cubicBezTo>
                      <a:pt x="-65" y="8562"/>
                      <a:pt x="-90" y="9711"/>
                      <a:pt x="162" y="10817"/>
                    </a:cubicBezTo>
                    <a:cubicBezTo>
                      <a:pt x="414" y="11924"/>
                      <a:pt x="1121" y="12374"/>
                      <a:pt x="1121" y="12374"/>
                    </a:cubicBezTo>
                    <a:cubicBezTo>
                      <a:pt x="995" y="12579"/>
                      <a:pt x="940" y="12757"/>
                      <a:pt x="1397" y="13358"/>
                    </a:cubicBezTo>
                    <a:cubicBezTo>
                      <a:pt x="1708" y="13767"/>
                      <a:pt x="2573" y="15312"/>
                      <a:pt x="4854" y="16551"/>
                    </a:cubicBezTo>
                    <a:cubicBezTo>
                      <a:pt x="5082" y="16675"/>
                      <a:pt x="5218" y="17057"/>
                      <a:pt x="5167" y="17439"/>
                    </a:cubicBezTo>
                    <a:lnTo>
                      <a:pt x="4702" y="20912"/>
                    </a:lnTo>
                    <a:cubicBezTo>
                      <a:pt x="4655" y="21267"/>
                      <a:pt x="4822" y="21600"/>
                      <a:pt x="5046" y="21600"/>
                    </a:cubicBezTo>
                    <a:lnTo>
                      <a:pt x="6770" y="21600"/>
                    </a:lnTo>
                    <a:cubicBezTo>
                      <a:pt x="6952" y="21600"/>
                      <a:pt x="7117" y="21432"/>
                      <a:pt x="7195" y="21165"/>
                    </a:cubicBezTo>
                    <a:lnTo>
                      <a:pt x="8037" y="18272"/>
                    </a:lnTo>
                    <a:cubicBezTo>
                      <a:pt x="8124" y="17974"/>
                      <a:pt x="8318" y="17798"/>
                      <a:pt x="8520" y="17839"/>
                    </a:cubicBezTo>
                    <a:cubicBezTo>
                      <a:pt x="9682" y="18075"/>
                      <a:pt x="11029" y="18218"/>
                      <a:pt x="12587" y="18218"/>
                    </a:cubicBezTo>
                    <a:cubicBezTo>
                      <a:pt x="13307" y="18218"/>
                      <a:pt x="13973" y="18115"/>
                      <a:pt x="14586" y="17928"/>
                    </a:cubicBezTo>
                    <a:cubicBezTo>
                      <a:pt x="14785" y="17867"/>
                      <a:pt x="14987" y="18016"/>
                      <a:pt x="15087" y="18304"/>
                    </a:cubicBezTo>
                    <a:lnTo>
                      <a:pt x="16087" y="21210"/>
                    </a:lnTo>
                    <a:cubicBezTo>
                      <a:pt x="16170" y="21452"/>
                      <a:pt x="16326" y="21600"/>
                      <a:pt x="16497" y="21600"/>
                    </a:cubicBezTo>
                    <a:lnTo>
                      <a:pt x="18243" y="21600"/>
                    </a:lnTo>
                    <a:cubicBezTo>
                      <a:pt x="18466" y="21600"/>
                      <a:pt x="18632" y="21267"/>
                      <a:pt x="18585" y="20912"/>
                    </a:cubicBezTo>
                    <a:lnTo>
                      <a:pt x="17934" y="16027"/>
                    </a:lnTo>
                    <a:cubicBezTo>
                      <a:pt x="17898" y="15757"/>
                      <a:pt x="17954" y="15477"/>
                      <a:pt x="18081" y="15293"/>
                    </a:cubicBezTo>
                    <a:cubicBezTo>
                      <a:pt x="19709" y="12937"/>
                      <a:pt x="20209" y="9534"/>
                      <a:pt x="19579" y="6535"/>
                    </a:cubicBezTo>
                    <a:cubicBezTo>
                      <a:pt x="19542" y="6361"/>
                      <a:pt x="19606" y="6175"/>
                      <a:pt x="19716" y="6132"/>
                    </a:cubicBezTo>
                    <a:cubicBezTo>
                      <a:pt x="20422" y="5855"/>
                      <a:pt x="21510" y="5137"/>
                      <a:pt x="21057" y="3409"/>
                    </a:cubicBezTo>
                    <a:cubicBezTo>
                      <a:pt x="21016" y="3254"/>
                      <a:pt x="20894" y="3213"/>
                      <a:pt x="20817" y="3325"/>
                    </a:cubicBezTo>
                    <a:cubicBezTo>
                      <a:pt x="20744" y="3432"/>
                      <a:pt x="20690" y="3550"/>
                      <a:pt x="20648" y="3659"/>
                    </a:cubicBezTo>
                    <a:cubicBezTo>
                      <a:pt x="20608" y="3765"/>
                      <a:pt x="20510" y="3756"/>
                      <a:pt x="20481" y="3640"/>
                    </a:cubicBezTo>
                    <a:cubicBezTo>
                      <a:pt x="20393" y="3281"/>
                      <a:pt x="20178" y="2828"/>
                      <a:pt x="19658" y="2927"/>
                    </a:cubicBezTo>
                    <a:cubicBezTo>
                      <a:pt x="19214" y="3013"/>
                      <a:pt x="19022" y="3455"/>
                      <a:pt x="18950" y="3944"/>
                    </a:cubicBezTo>
                    <a:cubicBezTo>
                      <a:pt x="18926" y="4113"/>
                      <a:pt x="18794" y="4163"/>
                      <a:pt x="18727" y="4027"/>
                    </a:cubicBezTo>
                    <a:cubicBezTo>
                      <a:pt x="17574" y="1683"/>
                      <a:pt x="15528" y="0"/>
                      <a:pt x="12587" y="0"/>
                    </a:cubicBezTo>
                    <a:close/>
                    <a:moveTo>
                      <a:pt x="12448" y="1027"/>
                    </a:moveTo>
                    <a:cubicBezTo>
                      <a:pt x="13136" y="1027"/>
                      <a:pt x="13772" y="1163"/>
                      <a:pt x="14343" y="1427"/>
                    </a:cubicBezTo>
                    <a:cubicBezTo>
                      <a:pt x="14395" y="1452"/>
                      <a:pt x="14423" y="1545"/>
                      <a:pt x="14402" y="1626"/>
                    </a:cubicBezTo>
                    <a:lnTo>
                      <a:pt x="14271" y="2126"/>
                    </a:lnTo>
                    <a:cubicBezTo>
                      <a:pt x="14254" y="2195"/>
                      <a:pt x="14208" y="2230"/>
                      <a:pt x="14164" y="2210"/>
                    </a:cubicBezTo>
                    <a:cubicBezTo>
                      <a:pt x="13649" y="1978"/>
                      <a:pt x="13073" y="1858"/>
                      <a:pt x="12448" y="1858"/>
                    </a:cubicBezTo>
                    <a:cubicBezTo>
                      <a:pt x="11524" y="1858"/>
                      <a:pt x="10708" y="2034"/>
                      <a:pt x="10012" y="2382"/>
                    </a:cubicBezTo>
                    <a:cubicBezTo>
                      <a:pt x="9968" y="2404"/>
                      <a:pt x="9920" y="2371"/>
                      <a:pt x="9902" y="2301"/>
                    </a:cubicBezTo>
                    <a:lnTo>
                      <a:pt x="9773" y="1801"/>
                    </a:lnTo>
                    <a:cubicBezTo>
                      <a:pt x="9752" y="1721"/>
                      <a:pt x="9776" y="1628"/>
                      <a:pt x="9827" y="1602"/>
                    </a:cubicBezTo>
                    <a:cubicBezTo>
                      <a:pt x="10483" y="1268"/>
                      <a:pt x="11341" y="1027"/>
                      <a:pt x="12448" y="1027"/>
                    </a:cubicBezTo>
                    <a:close/>
                    <a:moveTo>
                      <a:pt x="19754" y="3828"/>
                    </a:moveTo>
                    <a:cubicBezTo>
                      <a:pt x="19782" y="3821"/>
                      <a:pt x="19813" y="3823"/>
                      <a:pt x="19842" y="3836"/>
                    </a:cubicBezTo>
                    <a:cubicBezTo>
                      <a:pt x="19958" y="3890"/>
                      <a:pt x="20023" y="4100"/>
                      <a:pt x="19987" y="4307"/>
                    </a:cubicBezTo>
                    <a:cubicBezTo>
                      <a:pt x="19929" y="4638"/>
                      <a:pt x="19691" y="4699"/>
                      <a:pt x="19691" y="4699"/>
                    </a:cubicBezTo>
                    <a:cubicBezTo>
                      <a:pt x="19691" y="4699"/>
                      <a:pt x="19502" y="4478"/>
                      <a:pt x="19565" y="4113"/>
                    </a:cubicBezTo>
                    <a:cubicBezTo>
                      <a:pt x="19592" y="3958"/>
                      <a:pt x="19669" y="3850"/>
                      <a:pt x="19754" y="3828"/>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spcBef>
                    <a:spcPts val="0"/>
                  </a:spcBef>
                  <a:defRPr sz="3200">
                    <a:solidFill>
                      <a:schemeClr val="accent1">
                        <a:satOff val="5092"/>
                        <a:lumOff val="-28652"/>
                      </a:schemeClr>
                    </a:solidFill>
                  </a:defRPr>
                </a:pPr>
              </a:p>
            </p:txBody>
          </p:sp>
        </p:grpSp>
      </p:grpSp>
      <p:grpSp>
        <p:nvGrpSpPr>
          <p:cNvPr id="220" name="Grouper"/>
          <p:cNvGrpSpPr/>
          <p:nvPr/>
        </p:nvGrpSpPr>
        <p:grpSpPr>
          <a:xfrm>
            <a:off x="8591550" y="8671147"/>
            <a:ext cx="7607300" cy="2001932"/>
            <a:chOff x="0" y="0"/>
            <a:chExt cx="7607300" cy="2001931"/>
          </a:xfrm>
        </p:grpSpPr>
        <p:sp>
          <p:nvSpPr>
            <p:cNvPr id="216" name="Stabilité politique"/>
            <p:cNvSpPr txBox="1"/>
            <p:nvPr/>
          </p:nvSpPr>
          <p:spPr>
            <a:xfrm>
              <a:off x="1226655" y="1229515"/>
              <a:ext cx="4759274" cy="7724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ctr" defTabSz="355600">
                <a:lnSpc>
                  <a:spcPct val="90000"/>
                </a:lnSpc>
                <a:spcBef>
                  <a:spcPts val="0"/>
                </a:spcBef>
                <a:defRPr spc="-35" sz="3500">
                  <a:latin typeface="Optima"/>
                  <a:ea typeface="Optima"/>
                  <a:cs typeface="Optima"/>
                  <a:sym typeface="Optima"/>
                </a:defRPr>
              </a:lvl1pPr>
            </a:lstStyle>
            <a:p>
              <a:pPr/>
              <a:r>
                <a:t>Stabilité politique</a:t>
              </a:r>
            </a:p>
          </p:txBody>
        </p:sp>
        <p:grpSp>
          <p:nvGrpSpPr>
            <p:cNvPr id="219" name="Grouper"/>
            <p:cNvGrpSpPr/>
            <p:nvPr/>
          </p:nvGrpSpPr>
          <p:grpSpPr>
            <a:xfrm>
              <a:off x="0" y="0"/>
              <a:ext cx="7607300" cy="1089955"/>
              <a:chOff x="0" y="0"/>
              <a:chExt cx="7607300" cy="1089954"/>
            </a:xfrm>
          </p:grpSpPr>
          <p:sp>
            <p:nvSpPr>
              <p:cNvPr id="217" name="Sécurité"/>
              <p:cNvSpPr txBox="1"/>
              <p:nvPr/>
            </p:nvSpPr>
            <p:spPr>
              <a:xfrm>
                <a:off x="0" y="0"/>
                <a:ext cx="7607300" cy="10899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Sécurité</a:t>
                </a:r>
              </a:p>
            </p:txBody>
          </p:sp>
          <p:sp>
            <p:nvSpPr>
              <p:cNvPr id="218" name="Police"/>
              <p:cNvSpPr/>
              <p:nvPr/>
            </p:nvSpPr>
            <p:spPr>
              <a:xfrm>
                <a:off x="2217959" y="65647"/>
                <a:ext cx="503782" cy="635001"/>
              </a:xfrm>
              <a:custGeom>
                <a:avLst/>
                <a:gdLst/>
                <a:ahLst/>
                <a:cxnLst>
                  <a:cxn ang="0">
                    <a:pos x="wd2" y="hd2"/>
                  </a:cxn>
                  <a:cxn ang="5400000">
                    <a:pos x="wd2" y="hd2"/>
                  </a:cxn>
                  <a:cxn ang="10800000">
                    <a:pos x="wd2" y="hd2"/>
                  </a:cxn>
                  <a:cxn ang="16200000">
                    <a:pos x="wd2" y="hd2"/>
                  </a:cxn>
                </a:cxnLst>
                <a:rect l="0" t="0" r="r" b="b"/>
                <a:pathLst>
                  <a:path w="19532" h="21600" fill="norm" stroke="1" extrusionOk="0">
                    <a:moveTo>
                      <a:pt x="9767" y="0"/>
                    </a:moveTo>
                    <a:cubicBezTo>
                      <a:pt x="6398" y="2795"/>
                      <a:pt x="2476" y="800"/>
                      <a:pt x="2476" y="800"/>
                    </a:cubicBezTo>
                    <a:lnTo>
                      <a:pt x="0" y="2971"/>
                    </a:lnTo>
                    <a:cubicBezTo>
                      <a:pt x="0" y="2971"/>
                      <a:pt x="2619" y="6127"/>
                      <a:pt x="818" y="10934"/>
                    </a:cubicBezTo>
                    <a:cubicBezTo>
                      <a:pt x="-1033" y="15873"/>
                      <a:pt x="698" y="18821"/>
                      <a:pt x="5978" y="20170"/>
                    </a:cubicBezTo>
                    <a:cubicBezTo>
                      <a:pt x="7959" y="20676"/>
                      <a:pt x="9107" y="21175"/>
                      <a:pt x="9767" y="21600"/>
                    </a:cubicBezTo>
                    <a:cubicBezTo>
                      <a:pt x="10427" y="21175"/>
                      <a:pt x="11575" y="20676"/>
                      <a:pt x="13556" y="20170"/>
                    </a:cubicBezTo>
                    <a:cubicBezTo>
                      <a:pt x="18836" y="18821"/>
                      <a:pt x="20567" y="15873"/>
                      <a:pt x="18716" y="10934"/>
                    </a:cubicBezTo>
                    <a:cubicBezTo>
                      <a:pt x="16915" y="6127"/>
                      <a:pt x="19532" y="2971"/>
                      <a:pt x="19532" y="2971"/>
                    </a:cubicBezTo>
                    <a:lnTo>
                      <a:pt x="17058" y="800"/>
                    </a:lnTo>
                    <a:cubicBezTo>
                      <a:pt x="17058" y="800"/>
                      <a:pt x="13136" y="2795"/>
                      <a:pt x="9767" y="0"/>
                    </a:cubicBezTo>
                    <a:close/>
                    <a:moveTo>
                      <a:pt x="9767" y="8166"/>
                    </a:moveTo>
                    <a:lnTo>
                      <a:pt x="11276" y="10848"/>
                    </a:lnTo>
                    <a:lnTo>
                      <a:pt x="14651" y="11279"/>
                    </a:lnTo>
                    <a:lnTo>
                      <a:pt x="12209" y="13367"/>
                    </a:lnTo>
                    <a:lnTo>
                      <a:pt x="12784" y="16314"/>
                    </a:lnTo>
                    <a:lnTo>
                      <a:pt x="9767" y="14923"/>
                    </a:lnTo>
                    <a:lnTo>
                      <a:pt x="6750" y="16314"/>
                    </a:lnTo>
                    <a:lnTo>
                      <a:pt x="7325" y="13367"/>
                    </a:lnTo>
                    <a:lnTo>
                      <a:pt x="4883" y="11279"/>
                    </a:lnTo>
                    <a:lnTo>
                      <a:pt x="8258" y="10848"/>
                    </a:lnTo>
                    <a:lnTo>
                      <a:pt x="9767" y="8166"/>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spcBef>
                    <a:spcPts val="0"/>
                  </a:spcBef>
                  <a:defRPr sz="3200">
                    <a:solidFill>
                      <a:schemeClr val="accent1">
                        <a:satOff val="5092"/>
                        <a:lumOff val="-28652"/>
                      </a:schemeClr>
                    </a:solidFill>
                  </a:defRPr>
                </a:pPr>
              </a:p>
            </p:txBody>
          </p:sp>
        </p:grpSp>
      </p:grpSp>
      <p:sp>
        <p:nvSpPr>
          <p:cNvPr id="221" name="Les données"/>
          <p:cNvSpPr txBox="1"/>
          <p:nvPr/>
        </p:nvSpPr>
        <p:spPr>
          <a:xfrm>
            <a:off x="777074" y="852019"/>
            <a:ext cx="6767458" cy="16481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298703">
              <a:lnSpc>
                <a:spcPct val="90000"/>
              </a:lnSpc>
              <a:spcBef>
                <a:spcPts val="0"/>
              </a:spcBef>
              <a:defRPr spc="-100" sz="10080">
                <a:latin typeface="Optima"/>
                <a:ea typeface="Optima"/>
                <a:cs typeface="Optima"/>
                <a:sym typeface="Optima"/>
              </a:defRPr>
            </a:lvl1pPr>
          </a:lstStyle>
          <a:p>
            <a:pPr/>
            <a:r>
              <a:t>Les données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500"/>
                                  </p:stCondLst>
                                  <p:iterate type="el" backwards="0">
                                    <p:tmAbs val="0"/>
                                  </p:iterate>
                                  <p:childTnLst>
                                    <p:set>
                                      <p:cBhvr>
                                        <p:cTn id="6" fill="hold"/>
                                        <p:tgtEl>
                                          <p:spTgt spid="205"/>
                                        </p:tgtEl>
                                        <p:attrNameLst>
                                          <p:attrName>style.visibility</p:attrName>
                                        </p:attrNameLst>
                                      </p:cBhvr>
                                      <p:to>
                                        <p:strVal val="visible"/>
                                      </p:to>
                                    </p:set>
                                    <p:anim calcmode="lin" valueType="num">
                                      <p:cBhvr>
                                        <p:cTn id="7" dur="700" fill="hold"/>
                                        <p:tgtEl>
                                          <p:spTgt spid="205"/>
                                        </p:tgtEl>
                                        <p:attrNameLst>
                                          <p:attrName>ppt_w</p:attrName>
                                        </p:attrNameLst>
                                      </p:cBhvr>
                                      <p:tavLst>
                                        <p:tav tm="0">
                                          <p:val>
                                            <p:fltVal val="0"/>
                                          </p:val>
                                        </p:tav>
                                        <p:tav tm="100000">
                                          <p:val>
                                            <p:strVal val="#ppt_w"/>
                                          </p:val>
                                        </p:tav>
                                      </p:tavLst>
                                    </p:anim>
                                    <p:anim calcmode="lin" valueType="num">
                                      <p:cBhvr>
                                        <p:cTn id="8" dur="700" fill="hold"/>
                                        <p:tgtEl>
                                          <p:spTgt spid="20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00"/>
                                        </p:tgtEl>
                                        <p:attrNameLst>
                                          <p:attrName>style.visibility</p:attrName>
                                        </p:attrNameLst>
                                      </p:cBhvr>
                                      <p:to>
                                        <p:strVal val="visible"/>
                                      </p:to>
                                    </p:set>
                                    <p:anim calcmode="lin" valueType="num">
                                      <p:cBhvr>
                                        <p:cTn id="13" dur="700" fill="hold"/>
                                        <p:tgtEl>
                                          <p:spTgt spid="200"/>
                                        </p:tgtEl>
                                        <p:attrNameLst>
                                          <p:attrName>ppt_w</p:attrName>
                                        </p:attrNameLst>
                                      </p:cBhvr>
                                      <p:tavLst>
                                        <p:tav tm="0">
                                          <p:val>
                                            <p:fltVal val="0"/>
                                          </p:val>
                                        </p:tav>
                                        <p:tav tm="100000">
                                          <p:val>
                                            <p:strVal val="#ppt_w"/>
                                          </p:val>
                                        </p:tav>
                                      </p:tavLst>
                                    </p:anim>
                                    <p:anim calcmode="lin" valueType="num">
                                      <p:cBhvr>
                                        <p:cTn id="14" dur="700" fill="hold"/>
                                        <p:tgtEl>
                                          <p:spTgt spid="20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195"/>
                                        </p:tgtEl>
                                        <p:attrNameLst>
                                          <p:attrName>style.visibility</p:attrName>
                                        </p:attrNameLst>
                                      </p:cBhvr>
                                      <p:to>
                                        <p:strVal val="visible"/>
                                      </p:to>
                                    </p:set>
                                    <p:anim calcmode="lin" valueType="num">
                                      <p:cBhvr>
                                        <p:cTn id="19" dur="700" fill="hold"/>
                                        <p:tgtEl>
                                          <p:spTgt spid="195"/>
                                        </p:tgtEl>
                                        <p:attrNameLst>
                                          <p:attrName>ppt_w</p:attrName>
                                        </p:attrNameLst>
                                      </p:cBhvr>
                                      <p:tavLst>
                                        <p:tav tm="0">
                                          <p:val>
                                            <p:fltVal val="0"/>
                                          </p:val>
                                        </p:tav>
                                        <p:tav tm="100000">
                                          <p:val>
                                            <p:strVal val="#ppt_w"/>
                                          </p:val>
                                        </p:tav>
                                      </p:tavLst>
                                    </p:anim>
                                    <p:anim calcmode="lin" valueType="num">
                                      <p:cBhvr>
                                        <p:cTn id="20" dur="700" fill="hold"/>
                                        <p:tgtEl>
                                          <p:spTgt spid="19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15"/>
                                        </p:tgtEl>
                                        <p:attrNameLst>
                                          <p:attrName>style.visibility</p:attrName>
                                        </p:attrNameLst>
                                      </p:cBhvr>
                                      <p:to>
                                        <p:strVal val="visible"/>
                                      </p:to>
                                    </p:set>
                                    <p:anim calcmode="lin" valueType="num">
                                      <p:cBhvr>
                                        <p:cTn id="25" dur="700" fill="hold"/>
                                        <p:tgtEl>
                                          <p:spTgt spid="215"/>
                                        </p:tgtEl>
                                        <p:attrNameLst>
                                          <p:attrName>ppt_w</p:attrName>
                                        </p:attrNameLst>
                                      </p:cBhvr>
                                      <p:tavLst>
                                        <p:tav tm="0">
                                          <p:val>
                                            <p:fltVal val="0"/>
                                          </p:val>
                                        </p:tav>
                                        <p:tav tm="100000">
                                          <p:val>
                                            <p:strVal val="#ppt_w"/>
                                          </p:val>
                                        </p:tav>
                                      </p:tavLst>
                                    </p:anim>
                                    <p:anim calcmode="lin" valueType="num">
                                      <p:cBhvr>
                                        <p:cTn id="26" dur="700" fill="hold"/>
                                        <p:tgtEl>
                                          <p:spTgt spid="21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20"/>
                                        </p:tgtEl>
                                        <p:attrNameLst>
                                          <p:attrName>style.visibility</p:attrName>
                                        </p:attrNameLst>
                                      </p:cBhvr>
                                      <p:to>
                                        <p:strVal val="visible"/>
                                      </p:to>
                                    </p:set>
                                    <p:anim calcmode="lin" valueType="num">
                                      <p:cBhvr>
                                        <p:cTn id="31" dur="700" fill="hold"/>
                                        <p:tgtEl>
                                          <p:spTgt spid="220"/>
                                        </p:tgtEl>
                                        <p:attrNameLst>
                                          <p:attrName>ppt_w</p:attrName>
                                        </p:attrNameLst>
                                      </p:cBhvr>
                                      <p:tavLst>
                                        <p:tav tm="0">
                                          <p:val>
                                            <p:fltVal val="0"/>
                                          </p:val>
                                        </p:tav>
                                        <p:tav tm="100000">
                                          <p:val>
                                            <p:strVal val="#ppt_w"/>
                                          </p:val>
                                        </p:tav>
                                      </p:tavLst>
                                    </p:anim>
                                    <p:anim calcmode="lin" valueType="num">
                                      <p:cBhvr>
                                        <p:cTn id="32" dur="700" fill="hold"/>
                                        <p:tgtEl>
                                          <p:spTgt spid="22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210"/>
                                        </p:tgtEl>
                                        <p:attrNameLst>
                                          <p:attrName>style.visibility</p:attrName>
                                        </p:attrNameLst>
                                      </p:cBhvr>
                                      <p:to>
                                        <p:strVal val="visible"/>
                                      </p:to>
                                    </p:set>
                                    <p:anim calcmode="lin" valueType="num">
                                      <p:cBhvr>
                                        <p:cTn id="37" dur="700" fill="hold"/>
                                        <p:tgtEl>
                                          <p:spTgt spid="210"/>
                                        </p:tgtEl>
                                        <p:attrNameLst>
                                          <p:attrName>ppt_w</p:attrName>
                                        </p:attrNameLst>
                                      </p:cBhvr>
                                      <p:tavLst>
                                        <p:tav tm="0">
                                          <p:val>
                                            <p:fltVal val="0"/>
                                          </p:val>
                                        </p:tav>
                                        <p:tav tm="100000">
                                          <p:val>
                                            <p:strVal val="#ppt_w"/>
                                          </p:val>
                                        </p:tav>
                                      </p:tavLst>
                                    </p:anim>
                                    <p:anim calcmode="lin" valueType="num">
                                      <p:cBhvr>
                                        <p:cTn id="38" dur="700" fill="hold"/>
                                        <p:tgtEl>
                                          <p:spTgt spid="2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 grpId="3"/>
      <p:bldP build="whole" bldLvl="1" animBg="1" rev="0" advAuto="0" spid="220" grpId="5"/>
      <p:bldP build="whole" bldLvl="1" animBg="1" rev="0" advAuto="0" spid="200" grpId="2"/>
      <p:bldP build="whole" bldLvl="1" animBg="1" rev="0" advAuto="0" spid="215" grpId="4"/>
      <p:bldP build="whole" bldLvl="1" animBg="1" rev="0" advAuto="0" spid="210" grpId="6"/>
      <p:bldP build="whole" bldLvl="1" animBg="1" rev="0" advAuto="0" spid="205"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3" name="Détails des données"/>
          <p:cNvSpPr txBox="1"/>
          <p:nvPr>
            <p:ph type="ctrTitle"/>
          </p:nvPr>
        </p:nvSpPr>
        <p:spPr>
          <a:xfrm>
            <a:off x="777074" y="763546"/>
            <a:ext cx="22765335" cy="1825060"/>
          </a:xfrm>
          <a:prstGeom prst="rect">
            <a:avLst/>
          </a:prstGeom>
        </p:spPr>
        <p:txBody>
          <a:bodyPr anchor="ctr"/>
          <a:lstStyle>
            <a:lvl1pPr>
              <a:defRPr spc="-101" sz="10100">
                <a:latin typeface="Optima"/>
                <a:ea typeface="Optima"/>
                <a:cs typeface="Optima"/>
                <a:sym typeface="Optima"/>
              </a:defRPr>
            </a:lvl1pPr>
          </a:lstStyle>
          <a:p>
            <a:pPr/>
            <a:r>
              <a:t>Détails des données</a:t>
            </a:r>
          </a:p>
        </p:txBody>
      </p:sp>
      <p:sp>
        <p:nvSpPr>
          <p:cNvPr id="224" name="Numéro de diapositive"/>
          <p:cNvSpPr txBox="1"/>
          <p:nvPr>
            <p:ph type="sldNum" sz="quarter" idx="2"/>
          </p:nvPr>
        </p:nvSpPr>
        <p:spPr>
          <a:xfrm>
            <a:off x="11996673" y="12792655"/>
            <a:ext cx="326137"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25" name="Disponibilité alimentaire : Stocks, production, importations, exportations, disponibilité alimentaire (quantité, g/personne/jour, protéines, matière grasses…), calories…."/>
          <p:cNvSpPr txBox="1"/>
          <p:nvPr/>
        </p:nvSpPr>
        <p:spPr>
          <a:xfrm>
            <a:off x="744815" y="3480787"/>
            <a:ext cx="11054176" cy="22405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Disponibilité alimentaire</a:t>
            </a:r>
            <a:r>
              <a:t> : S</a:t>
            </a:r>
            <a:r>
              <a:rPr spc="-35" sz="3500"/>
              <a:t>tocks, production, importations, exportations, disponibilité alimentaire (quantité, g/personne/jour, protéines, matière grasses…), calories….  </a:t>
            </a:r>
          </a:p>
        </p:txBody>
      </p:sp>
      <p:sp>
        <p:nvSpPr>
          <p:cNvPr id="226" name="Population : Nombre d’habitants par an et par pays"/>
          <p:cNvSpPr txBox="1"/>
          <p:nvPr/>
        </p:nvSpPr>
        <p:spPr>
          <a:xfrm>
            <a:off x="746756" y="6144944"/>
            <a:ext cx="11049001" cy="7565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Population</a:t>
            </a:r>
            <a:r>
              <a:t> : </a:t>
            </a:r>
            <a:r>
              <a:rPr spc="-35" sz="3500"/>
              <a:t>Nombre d’habitants par an et par pays </a:t>
            </a:r>
          </a:p>
        </p:txBody>
      </p:sp>
      <p:sp>
        <p:nvSpPr>
          <p:cNvPr id="227" name="Commerce : Importations (quantité - valeur), Exportations (quantité - valeur)"/>
          <p:cNvSpPr txBox="1"/>
          <p:nvPr/>
        </p:nvSpPr>
        <p:spPr>
          <a:xfrm>
            <a:off x="746109" y="7777298"/>
            <a:ext cx="11049001"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Commerce</a:t>
            </a:r>
            <a:r>
              <a:t> : </a:t>
            </a:r>
            <a:r>
              <a:rPr spc="-35" sz="3500"/>
              <a:t>Importations (quantité - valeur), Exportations (quantité - valeur)</a:t>
            </a:r>
          </a:p>
        </p:txBody>
      </p:sp>
      <p:sp>
        <p:nvSpPr>
          <p:cNvPr id="228" name="Stabilité politique : Stabilité politique par an et par pays"/>
          <p:cNvSpPr txBox="1"/>
          <p:nvPr/>
        </p:nvSpPr>
        <p:spPr>
          <a:xfrm>
            <a:off x="745462" y="9699450"/>
            <a:ext cx="11049001"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Stabilité politique</a:t>
            </a:r>
            <a:r>
              <a:t> : </a:t>
            </a:r>
            <a:r>
              <a:rPr spc="-35" sz="3500"/>
              <a:t>Stabilité politique par an et par pays </a:t>
            </a:r>
          </a:p>
        </p:txBody>
      </p:sp>
      <p:sp>
        <p:nvSpPr>
          <p:cNvPr id="229" name="PIB par habitant : PIB par habitant en $ courant US par an et par pays"/>
          <p:cNvSpPr txBox="1"/>
          <p:nvPr/>
        </p:nvSpPr>
        <p:spPr>
          <a:xfrm>
            <a:off x="744815" y="11621602"/>
            <a:ext cx="11049001"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PIB par habitant</a:t>
            </a:r>
            <a:r>
              <a:t> : </a:t>
            </a:r>
            <a:r>
              <a:rPr spc="-35" sz="3500"/>
              <a:t>PIB par habitant en $ courant US par an et par pays</a:t>
            </a:r>
          </a:p>
        </p:txBody>
      </p:sp>
      <p:sp>
        <p:nvSpPr>
          <p:cNvPr id="230" name="Revenu par habitant : Évolution du revenu national net ajusté par habitant par an et par pays par rapport à l’année précédente en %"/>
          <p:cNvSpPr txBox="1"/>
          <p:nvPr/>
        </p:nvSpPr>
        <p:spPr>
          <a:xfrm>
            <a:off x="12535098" y="3480787"/>
            <a:ext cx="11054176" cy="1825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Revenu par habitant</a:t>
            </a:r>
            <a:r>
              <a:t> : </a:t>
            </a:r>
            <a:r>
              <a:rPr spc="-35" sz="3500"/>
              <a:t>Évolution du revenu national net ajusté par habitant par an et par pays par rapport à l’année précédente en %</a:t>
            </a:r>
          </a:p>
        </p:txBody>
      </p:sp>
      <p:sp>
        <p:nvSpPr>
          <p:cNvPr id="231" name="Pouvoir d’achat par habitant : Pouvoir d’achat par habitant en $ courant international par an et par pays"/>
          <p:cNvSpPr txBox="1"/>
          <p:nvPr/>
        </p:nvSpPr>
        <p:spPr>
          <a:xfrm>
            <a:off x="12537039" y="5744356"/>
            <a:ext cx="11049001"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Pouvoir d’achat par habitant</a:t>
            </a:r>
            <a:r>
              <a:t> : </a:t>
            </a:r>
            <a:r>
              <a:rPr spc="-35" sz="3500"/>
              <a:t>Pouvoir d’achat par habitant en $ courant international par an et par pays</a:t>
            </a:r>
          </a:p>
        </p:txBody>
      </p:sp>
      <p:sp>
        <p:nvSpPr>
          <p:cNvPr id="232" name="Inflation : Évolution du taux d’inflation par an et par pays par rapport à l’année précédente en %"/>
          <p:cNvSpPr txBox="1"/>
          <p:nvPr/>
        </p:nvSpPr>
        <p:spPr>
          <a:xfrm>
            <a:off x="12536392" y="7712671"/>
            <a:ext cx="11049001" cy="13361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Inflation</a:t>
            </a:r>
            <a:r>
              <a:t> : Évolution du taux d’i</a:t>
            </a:r>
            <a:r>
              <a:rPr spc="-35" sz="3500"/>
              <a:t>nflation par an et par pays par rapport à l’année précédente en %</a:t>
            </a:r>
          </a:p>
        </p:txBody>
      </p:sp>
      <p:sp>
        <p:nvSpPr>
          <p:cNvPr id="233" name="Consommation des ménages : Indice de consommation moyenne des ménages par an et par pays en $ US constants de 2015"/>
          <p:cNvSpPr txBox="1"/>
          <p:nvPr/>
        </p:nvSpPr>
        <p:spPr>
          <a:xfrm>
            <a:off x="12535745" y="9665700"/>
            <a:ext cx="11049001" cy="18239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Consommation des ménages</a:t>
            </a:r>
            <a:r>
              <a:t> : </a:t>
            </a:r>
            <a:r>
              <a:rPr spc="-35" sz="3500"/>
              <a:t>Indice de consommation moyenne des ménages par an et par pays en $ US constants de 2015</a:t>
            </a:r>
          </a:p>
        </p:txBody>
      </p:sp>
      <p:sp>
        <p:nvSpPr>
          <p:cNvPr id="234" name="Distance : Distance entre les différentes capitales et Paris"/>
          <p:cNvSpPr txBox="1"/>
          <p:nvPr/>
        </p:nvSpPr>
        <p:spPr>
          <a:xfrm>
            <a:off x="12535098" y="12193102"/>
            <a:ext cx="11049001" cy="7565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Distance</a:t>
            </a:r>
            <a:r>
              <a:t> : </a:t>
            </a:r>
            <a:r>
              <a:rPr spc="-35" sz="3500"/>
              <a:t>Distance entre les différentes capitales et Paris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25"/>
                                        </p:tgtEl>
                                        <p:attrNameLst>
                                          <p:attrName>style.visibility</p:attrName>
                                        </p:attrNameLst>
                                      </p:cBhvr>
                                      <p:to>
                                        <p:strVal val="visible"/>
                                      </p:to>
                                    </p:set>
                                    <p:anim calcmode="lin" valueType="num">
                                      <p:cBhvr>
                                        <p:cTn id="7" dur="1000" fill="hold"/>
                                        <p:tgtEl>
                                          <p:spTgt spid="225"/>
                                        </p:tgtEl>
                                        <p:attrNameLst>
                                          <p:attrName>ppt_w</p:attrName>
                                        </p:attrNameLst>
                                      </p:cBhvr>
                                      <p:tavLst>
                                        <p:tav tm="0">
                                          <p:val>
                                            <p:fltVal val="0"/>
                                          </p:val>
                                        </p:tav>
                                        <p:tav tm="100000">
                                          <p:val>
                                            <p:strVal val="#ppt_w"/>
                                          </p:val>
                                        </p:tav>
                                      </p:tavLst>
                                    </p:anim>
                                    <p:anim calcmode="lin" valueType="num">
                                      <p:cBhvr>
                                        <p:cTn id="8" dur="1000" fill="hold"/>
                                        <p:tgtEl>
                                          <p:spTgt spid="22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26"/>
                                        </p:tgtEl>
                                        <p:attrNameLst>
                                          <p:attrName>style.visibility</p:attrName>
                                        </p:attrNameLst>
                                      </p:cBhvr>
                                      <p:to>
                                        <p:strVal val="visible"/>
                                      </p:to>
                                    </p:set>
                                    <p:anim calcmode="lin" valueType="num">
                                      <p:cBhvr>
                                        <p:cTn id="13" dur="1000" fill="hold"/>
                                        <p:tgtEl>
                                          <p:spTgt spid="226"/>
                                        </p:tgtEl>
                                        <p:attrNameLst>
                                          <p:attrName>ppt_w</p:attrName>
                                        </p:attrNameLst>
                                      </p:cBhvr>
                                      <p:tavLst>
                                        <p:tav tm="0">
                                          <p:val>
                                            <p:fltVal val="0"/>
                                          </p:val>
                                        </p:tav>
                                        <p:tav tm="100000">
                                          <p:val>
                                            <p:strVal val="#ppt_w"/>
                                          </p:val>
                                        </p:tav>
                                      </p:tavLst>
                                    </p:anim>
                                    <p:anim calcmode="lin" valueType="num">
                                      <p:cBhvr>
                                        <p:cTn id="14" dur="1000" fill="hold"/>
                                        <p:tgtEl>
                                          <p:spTgt spid="22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27"/>
                                        </p:tgtEl>
                                        <p:attrNameLst>
                                          <p:attrName>style.visibility</p:attrName>
                                        </p:attrNameLst>
                                      </p:cBhvr>
                                      <p:to>
                                        <p:strVal val="visible"/>
                                      </p:to>
                                    </p:set>
                                    <p:anim calcmode="lin" valueType="num">
                                      <p:cBhvr>
                                        <p:cTn id="19" dur="1000" fill="hold"/>
                                        <p:tgtEl>
                                          <p:spTgt spid="227"/>
                                        </p:tgtEl>
                                        <p:attrNameLst>
                                          <p:attrName>ppt_w</p:attrName>
                                        </p:attrNameLst>
                                      </p:cBhvr>
                                      <p:tavLst>
                                        <p:tav tm="0">
                                          <p:val>
                                            <p:fltVal val="0"/>
                                          </p:val>
                                        </p:tav>
                                        <p:tav tm="100000">
                                          <p:val>
                                            <p:strVal val="#ppt_w"/>
                                          </p:val>
                                        </p:tav>
                                      </p:tavLst>
                                    </p:anim>
                                    <p:anim calcmode="lin" valueType="num">
                                      <p:cBhvr>
                                        <p:cTn id="20" dur="1000" fill="hold"/>
                                        <p:tgtEl>
                                          <p:spTgt spid="22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28"/>
                                        </p:tgtEl>
                                        <p:attrNameLst>
                                          <p:attrName>style.visibility</p:attrName>
                                        </p:attrNameLst>
                                      </p:cBhvr>
                                      <p:to>
                                        <p:strVal val="visible"/>
                                      </p:to>
                                    </p:set>
                                    <p:anim calcmode="lin" valueType="num">
                                      <p:cBhvr>
                                        <p:cTn id="25" dur="1000" fill="hold"/>
                                        <p:tgtEl>
                                          <p:spTgt spid="228"/>
                                        </p:tgtEl>
                                        <p:attrNameLst>
                                          <p:attrName>ppt_w</p:attrName>
                                        </p:attrNameLst>
                                      </p:cBhvr>
                                      <p:tavLst>
                                        <p:tav tm="0">
                                          <p:val>
                                            <p:fltVal val="0"/>
                                          </p:val>
                                        </p:tav>
                                        <p:tav tm="100000">
                                          <p:val>
                                            <p:strVal val="#ppt_w"/>
                                          </p:val>
                                        </p:tav>
                                      </p:tavLst>
                                    </p:anim>
                                    <p:anim calcmode="lin" valueType="num">
                                      <p:cBhvr>
                                        <p:cTn id="26" dur="1000" fill="hold"/>
                                        <p:tgtEl>
                                          <p:spTgt spid="22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29"/>
                                        </p:tgtEl>
                                        <p:attrNameLst>
                                          <p:attrName>style.visibility</p:attrName>
                                        </p:attrNameLst>
                                      </p:cBhvr>
                                      <p:to>
                                        <p:strVal val="visible"/>
                                      </p:to>
                                    </p:set>
                                    <p:anim calcmode="lin" valueType="num">
                                      <p:cBhvr>
                                        <p:cTn id="31" dur="1000" fill="hold"/>
                                        <p:tgtEl>
                                          <p:spTgt spid="229"/>
                                        </p:tgtEl>
                                        <p:attrNameLst>
                                          <p:attrName>ppt_w</p:attrName>
                                        </p:attrNameLst>
                                      </p:cBhvr>
                                      <p:tavLst>
                                        <p:tav tm="0">
                                          <p:val>
                                            <p:fltVal val="0"/>
                                          </p:val>
                                        </p:tav>
                                        <p:tav tm="100000">
                                          <p:val>
                                            <p:strVal val="#ppt_w"/>
                                          </p:val>
                                        </p:tav>
                                      </p:tavLst>
                                    </p:anim>
                                    <p:anim calcmode="lin" valueType="num">
                                      <p:cBhvr>
                                        <p:cTn id="32" dur="1000" fill="hold"/>
                                        <p:tgtEl>
                                          <p:spTgt spid="229"/>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230"/>
                                        </p:tgtEl>
                                        <p:attrNameLst>
                                          <p:attrName>style.visibility</p:attrName>
                                        </p:attrNameLst>
                                      </p:cBhvr>
                                      <p:to>
                                        <p:strVal val="visible"/>
                                      </p:to>
                                    </p:set>
                                    <p:anim calcmode="lin" valueType="num">
                                      <p:cBhvr>
                                        <p:cTn id="37" dur="1000" fill="hold"/>
                                        <p:tgtEl>
                                          <p:spTgt spid="230"/>
                                        </p:tgtEl>
                                        <p:attrNameLst>
                                          <p:attrName>ppt_w</p:attrName>
                                        </p:attrNameLst>
                                      </p:cBhvr>
                                      <p:tavLst>
                                        <p:tav tm="0">
                                          <p:val>
                                            <p:fltVal val="0"/>
                                          </p:val>
                                        </p:tav>
                                        <p:tav tm="100000">
                                          <p:val>
                                            <p:strVal val="#ppt_w"/>
                                          </p:val>
                                        </p:tav>
                                      </p:tavLst>
                                    </p:anim>
                                    <p:anim calcmode="lin" valueType="num">
                                      <p:cBhvr>
                                        <p:cTn id="38" dur="1000" fill="hold"/>
                                        <p:tgtEl>
                                          <p:spTgt spid="230"/>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7" fill="hold">
                                  <p:stCondLst>
                                    <p:cond delay="0"/>
                                  </p:stCondLst>
                                  <p:iterate type="el" backwards="0">
                                    <p:tmAbs val="0"/>
                                  </p:iterate>
                                  <p:childTnLst>
                                    <p:set>
                                      <p:cBhvr>
                                        <p:cTn id="42" fill="hold"/>
                                        <p:tgtEl>
                                          <p:spTgt spid="231"/>
                                        </p:tgtEl>
                                        <p:attrNameLst>
                                          <p:attrName>style.visibility</p:attrName>
                                        </p:attrNameLst>
                                      </p:cBhvr>
                                      <p:to>
                                        <p:strVal val="visible"/>
                                      </p:to>
                                    </p:set>
                                    <p:anim calcmode="lin" valueType="num">
                                      <p:cBhvr>
                                        <p:cTn id="43" dur="1000" fill="hold"/>
                                        <p:tgtEl>
                                          <p:spTgt spid="231"/>
                                        </p:tgtEl>
                                        <p:attrNameLst>
                                          <p:attrName>ppt_w</p:attrName>
                                        </p:attrNameLst>
                                      </p:cBhvr>
                                      <p:tavLst>
                                        <p:tav tm="0">
                                          <p:val>
                                            <p:fltVal val="0"/>
                                          </p:val>
                                        </p:tav>
                                        <p:tav tm="100000">
                                          <p:val>
                                            <p:strVal val="#ppt_w"/>
                                          </p:val>
                                        </p:tav>
                                      </p:tavLst>
                                    </p:anim>
                                    <p:anim calcmode="lin" valueType="num">
                                      <p:cBhvr>
                                        <p:cTn id="44" dur="1000" fill="hold"/>
                                        <p:tgtEl>
                                          <p:spTgt spid="231"/>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8" fill="hold">
                                  <p:stCondLst>
                                    <p:cond delay="0"/>
                                  </p:stCondLst>
                                  <p:iterate type="el" backwards="0">
                                    <p:tmAbs val="0"/>
                                  </p:iterate>
                                  <p:childTnLst>
                                    <p:set>
                                      <p:cBhvr>
                                        <p:cTn id="48" fill="hold"/>
                                        <p:tgtEl>
                                          <p:spTgt spid="232"/>
                                        </p:tgtEl>
                                        <p:attrNameLst>
                                          <p:attrName>style.visibility</p:attrName>
                                        </p:attrNameLst>
                                      </p:cBhvr>
                                      <p:to>
                                        <p:strVal val="visible"/>
                                      </p:to>
                                    </p:set>
                                    <p:anim calcmode="lin" valueType="num">
                                      <p:cBhvr>
                                        <p:cTn id="49" dur="1000" fill="hold"/>
                                        <p:tgtEl>
                                          <p:spTgt spid="232"/>
                                        </p:tgtEl>
                                        <p:attrNameLst>
                                          <p:attrName>ppt_w</p:attrName>
                                        </p:attrNameLst>
                                      </p:cBhvr>
                                      <p:tavLst>
                                        <p:tav tm="0">
                                          <p:val>
                                            <p:fltVal val="0"/>
                                          </p:val>
                                        </p:tav>
                                        <p:tav tm="100000">
                                          <p:val>
                                            <p:strVal val="#ppt_w"/>
                                          </p:val>
                                        </p:tav>
                                      </p:tavLst>
                                    </p:anim>
                                    <p:anim calcmode="lin" valueType="num">
                                      <p:cBhvr>
                                        <p:cTn id="50" dur="1000" fill="hold"/>
                                        <p:tgtEl>
                                          <p:spTgt spid="232"/>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16" presetID="23" grpId="9" fill="hold">
                                  <p:stCondLst>
                                    <p:cond delay="0"/>
                                  </p:stCondLst>
                                  <p:iterate type="el" backwards="0">
                                    <p:tmAbs val="0"/>
                                  </p:iterate>
                                  <p:childTnLst>
                                    <p:set>
                                      <p:cBhvr>
                                        <p:cTn id="54" fill="hold"/>
                                        <p:tgtEl>
                                          <p:spTgt spid="233"/>
                                        </p:tgtEl>
                                        <p:attrNameLst>
                                          <p:attrName>style.visibility</p:attrName>
                                        </p:attrNameLst>
                                      </p:cBhvr>
                                      <p:to>
                                        <p:strVal val="visible"/>
                                      </p:to>
                                    </p:set>
                                    <p:anim calcmode="lin" valueType="num">
                                      <p:cBhvr>
                                        <p:cTn id="55" dur="1000" fill="hold"/>
                                        <p:tgtEl>
                                          <p:spTgt spid="233"/>
                                        </p:tgtEl>
                                        <p:attrNameLst>
                                          <p:attrName>ppt_w</p:attrName>
                                        </p:attrNameLst>
                                      </p:cBhvr>
                                      <p:tavLst>
                                        <p:tav tm="0">
                                          <p:val>
                                            <p:fltVal val="0"/>
                                          </p:val>
                                        </p:tav>
                                        <p:tav tm="100000">
                                          <p:val>
                                            <p:strVal val="#ppt_w"/>
                                          </p:val>
                                        </p:tav>
                                      </p:tavLst>
                                    </p:anim>
                                    <p:anim calcmode="lin" valueType="num">
                                      <p:cBhvr>
                                        <p:cTn id="56" dur="1000" fill="hold"/>
                                        <p:tgtEl>
                                          <p:spTgt spid="233"/>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16" presetID="23" grpId="10" fill="hold">
                                  <p:stCondLst>
                                    <p:cond delay="0"/>
                                  </p:stCondLst>
                                  <p:iterate type="el" backwards="0">
                                    <p:tmAbs val="0"/>
                                  </p:iterate>
                                  <p:childTnLst>
                                    <p:set>
                                      <p:cBhvr>
                                        <p:cTn id="60" fill="hold"/>
                                        <p:tgtEl>
                                          <p:spTgt spid="234"/>
                                        </p:tgtEl>
                                        <p:attrNameLst>
                                          <p:attrName>style.visibility</p:attrName>
                                        </p:attrNameLst>
                                      </p:cBhvr>
                                      <p:to>
                                        <p:strVal val="visible"/>
                                      </p:to>
                                    </p:set>
                                    <p:anim calcmode="lin" valueType="num">
                                      <p:cBhvr>
                                        <p:cTn id="61" dur="1000" fill="hold"/>
                                        <p:tgtEl>
                                          <p:spTgt spid="234"/>
                                        </p:tgtEl>
                                        <p:attrNameLst>
                                          <p:attrName>ppt_w</p:attrName>
                                        </p:attrNameLst>
                                      </p:cBhvr>
                                      <p:tavLst>
                                        <p:tav tm="0">
                                          <p:val>
                                            <p:fltVal val="0"/>
                                          </p:val>
                                        </p:tav>
                                        <p:tav tm="100000">
                                          <p:val>
                                            <p:strVal val="#ppt_w"/>
                                          </p:val>
                                        </p:tav>
                                      </p:tavLst>
                                    </p:anim>
                                    <p:anim calcmode="lin" valueType="num">
                                      <p:cBhvr>
                                        <p:cTn id="62" dur="1000" fill="hold"/>
                                        <p:tgtEl>
                                          <p:spTgt spid="2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10"/>
      <p:bldP build="whole" bldLvl="1" animBg="1" rev="0" advAuto="0" spid="225" grpId="1"/>
      <p:bldP build="whole" bldLvl="1" animBg="1" rev="0" advAuto="0" spid="231" grpId="7"/>
      <p:bldP build="whole" bldLvl="1" animBg="1" rev="0" advAuto="0" spid="232" grpId="8"/>
      <p:bldP build="whole" bldLvl="1" animBg="1" rev="0" advAuto="0" spid="229" grpId="5"/>
      <p:bldP build="whole" bldLvl="1" animBg="1" rev="0" advAuto="0" spid="233" grpId="9"/>
      <p:bldP build="whole" bldLvl="1" animBg="1" rev="0" advAuto="0" spid="230" grpId="6"/>
      <p:bldP build="whole" bldLvl="1" animBg="1" rev="0" advAuto="0" spid="226" grpId="2"/>
      <p:bldP build="whole" bldLvl="1" animBg="1" rev="0" advAuto="0" spid="227" grpId="3"/>
      <p:bldP build="whole" bldLvl="1" animBg="1" rev="0" advAuto="0" spid="228" grpId="4"/>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6" name="La préparation des données"/>
          <p:cNvSpPr txBox="1"/>
          <p:nvPr>
            <p:ph type="ctrTitle"/>
          </p:nvPr>
        </p:nvSpPr>
        <p:spPr>
          <a:xfrm>
            <a:off x="777074" y="763546"/>
            <a:ext cx="22765335" cy="1825060"/>
          </a:xfrm>
          <a:prstGeom prst="rect">
            <a:avLst/>
          </a:prstGeom>
        </p:spPr>
        <p:txBody>
          <a:bodyPr anchor="ctr"/>
          <a:lstStyle>
            <a:lvl1pPr>
              <a:defRPr spc="-101" sz="10100">
                <a:latin typeface="Optima"/>
                <a:ea typeface="Optima"/>
                <a:cs typeface="Optima"/>
                <a:sym typeface="Optima"/>
              </a:defRPr>
            </a:lvl1pPr>
          </a:lstStyle>
          <a:p>
            <a:pPr/>
            <a:r>
              <a:t>La préparation des données</a:t>
            </a:r>
          </a:p>
        </p:txBody>
      </p:sp>
      <p:sp>
        <p:nvSpPr>
          <p:cNvPr id="237" name="Numéro de diapositive"/>
          <p:cNvSpPr txBox="1"/>
          <p:nvPr>
            <p:ph type="sldNum" sz="quarter" idx="2"/>
          </p:nvPr>
        </p:nvSpPr>
        <p:spPr>
          <a:xfrm>
            <a:off x="11996673" y="12792655"/>
            <a:ext cx="326137"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38" name="Suppression des lignes et des colonnes inutiles : Seules les lignes et les colonnes utiles pour l’étude ont été conservées, principalement pour les fichiers ‘Disponibilité alimentaire’ et  ‘Commerce’. Tri des produits pour ne conserver que les produits d"/>
          <p:cNvSpPr txBox="1"/>
          <p:nvPr/>
        </p:nvSpPr>
        <p:spPr>
          <a:xfrm>
            <a:off x="777074" y="3199773"/>
            <a:ext cx="11049001" cy="41725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Suppression des lignes et des colonnes inutiles</a:t>
            </a:r>
            <a:r>
              <a:t> : </a:t>
            </a:r>
            <a:r>
              <a:rPr spc="-35" sz="3500"/>
              <a:t>Seules les lignes et les colonnes utiles pour l’étude ont été conservées, principalement pour les fichiers ‘Disponibilité alimentaire’ et  ‘Commerce’. Tri des produits pour ne conserver que les produits de type ‘poulet’ ou ‘viande de poulet’, suppression des colonnes ‘Disponibilité en matière grasse’, ‘Alimentation pour touristes’, ‘Variation de stock’…. </a:t>
            </a:r>
          </a:p>
        </p:txBody>
      </p:sp>
      <p:sp>
        <p:nvSpPr>
          <p:cNvPr id="239" name="Gestion des doublons : Aucun doublon trouvé dans ces fichiers"/>
          <p:cNvSpPr txBox="1"/>
          <p:nvPr/>
        </p:nvSpPr>
        <p:spPr>
          <a:xfrm>
            <a:off x="757173" y="11732142"/>
            <a:ext cx="11049001" cy="12256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Gestion des doublons</a:t>
            </a:r>
            <a:r>
              <a:t> : </a:t>
            </a:r>
            <a:r>
              <a:rPr spc="-35" sz="3500"/>
              <a:t>Aucun doublon trouvé dans ces fichiers</a:t>
            </a:r>
          </a:p>
        </p:txBody>
      </p:sp>
      <p:sp>
        <p:nvSpPr>
          <p:cNvPr id="240" name="Gestion des valeurs manquantes : Les valeurs manquantes des lignes qui ne contenaient que des valeurs manquantes ont été remplacées par ‘0’. La plupart du temps, les autres valeurs manquantes ont été remplacées par la moyenne des deux valeurs suivantes o"/>
          <p:cNvSpPr txBox="1"/>
          <p:nvPr/>
        </p:nvSpPr>
        <p:spPr>
          <a:xfrm>
            <a:off x="12564109" y="3199773"/>
            <a:ext cx="11049001" cy="31906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9">
                <a:latin typeface="Optima"/>
                <a:ea typeface="Optima"/>
                <a:cs typeface="Optima"/>
                <a:sym typeface="Optima"/>
              </a:defRPr>
            </a:pPr>
            <a:r>
              <a:rPr b="1" u="sng"/>
              <a:t>Gestion des valeurs manquantes</a:t>
            </a:r>
            <a:r>
              <a:t> : </a:t>
            </a:r>
            <a:r>
              <a:rPr spc="-35" sz="3500"/>
              <a:t>Les valeurs manquantes des lignes qui ne contenaient que des valeurs manquantes ont été remplacées par ‘0’. La plupart du temps, les autres valeurs manquantes ont été remplacées par la moyenne des deux valeurs suivantes ou précédentes selon les cas. </a:t>
            </a:r>
          </a:p>
        </p:txBody>
      </p:sp>
      <p:sp>
        <p:nvSpPr>
          <p:cNvPr id="241" name="Récupération des codes ISO 3 : Certaines tables ne contenaient pas les codes ISO 3 des pays, mais les codes M49. Elles ont été jointes à une table de liaison permettant de récupérer les codes ISO 3"/>
          <p:cNvSpPr txBox="1"/>
          <p:nvPr/>
        </p:nvSpPr>
        <p:spPr>
          <a:xfrm>
            <a:off x="777074" y="8297441"/>
            <a:ext cx="11049001" cy="22405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spc="-39">
                <a:latin typeface="Optima"/>
                <a:ea typeface="Optima"/>
                <a:cs typeface="Optima"/>
                <a:sym typeface="Optima"/>
              </a:defRPr>
            </a:pPr>
            <a:r>
              <a:rPr b="1" u="sng"/>
              <a:t>Récupération des codes ISO 3</a:t>
            </a:r>
            <a:r>
              <a:t> : </a:t>
            </a:r>
            <a:r>
              <a:rPr spc="-35" sz="3500"/>
              <a:t>Certaines tables ne contenaient pas les codes ISO 3 des pays, mais les codes M49. Elles ont été jointes à une table de liaison permettant de récupérer les codes ISO 3 </a:t>
            </a:r>
          </a:p>
        </p:txBody>
      </p:sp>
      <p:sp>
        <p:nvSpPr>
          <p:cNvPr id="242" name="Transposition et harmonisation : Les colonnes ‘Années’ ont été transposées en ligne et leurs noms harmonisés (certaines étaient nommées Yaaaa)"/>
          <p:cNvSpPr txBox="1"/>
          <p:nvPr/>
        </p:nvSpPr>
        <p:spPr>
          <a:xfrm>
            <a:off x="12564109" y="9414879"/>
            <a:ext cx="11049001" cy="1698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9">
                <a:latin typeface="Optima"/>
                <a:ea typeface="Optima"/>
                <a:cs typeface="Optima"/>
                <a:sym typeface="Optima"/>
              </a:defRPr>
            </a:pPr>
            <a:r>
              <a:rPr b="1" u="sng"/>
              <a:t>Transposition et harmonisation</a:t>
            </a:r>
            <a:r>
              <a:t> : </a:t>
            </a:r>
            <a:r>
              <a:rPr spc="-35" sz="3500"/>
              <a:t>Les colonnes ‘Années’ ont été transposées en ligne et leurs noms harmonisés (certaines étaient nommées Yaaaa) </a:t>
            </a:r>
          </a:p>
        </p:txBody>
      </p:sp>
      <p:sp>
        <p:nvSpPr>
          <p:cNvPr id="243" name="Gestion des valeurs extrêmes : De part leur nature, on observe de grandes variations dans les données, c’est pourquoi elles ont été examinées en valeurs logarithmiques. Les valeurs qui paraissaient aberrantes ont été traitées au cas par cas."/>
          <p:cNvSpPr txBox="1"/>
          <p:nvPr/>
        </p:nvSpPr>
        <p:spPr>
          <a:xfrm>
            <a:off x="12564109" y="6525937"/>
            <a:ext cx="11049001" cy="2728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9">
                <a:latin typeface="Optima"/>
                <a:ea typeface="Optima"/>
                <a:cs typeface="Optima"/>
                <a:sym typeface="Optima"/>
              </a:defRPr>
            </a:pPr>
            <a:r>
              <a:rPr b="1" u="sng"/>
              <a:t>Gestion des valeurs extrêmes</a:t>
            </a:r>
            <a:r>
              <a:t> : </a:t>
            </a:r>
            <a:r>
              <a:rPr spc="-35" sz="3500"/>
              <a:t>De part leur nature, on observe de grandes variations dans les données, c’est pourquoi elles ont été examinées en valeurs logarithmiques. Les valeurs qui paraissaient aberrantes ont été traitées au cas par cas.</a:t>
            </a:r>
          </a:p>
        </p:txBody>
      </p:sp>
      <p:sp>
        <p:nvSpPr>
          <p:cNvPr id="244" name="Jointure et transposition : Jointure des fichiers sur les codes ISO 3 et les années et transposition des lignes contenant des variables en colonnes"/>
          <p:cNvSpPr txBox="1"/>
          <p:nvPr/>
        </p:nvSpPr>
        <p:spPr>
          <a:xfrm>
            <a:off x="12564109" y="11297135"/>
            <a:ext cx="11049001" cy="1673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spc="-39">
                <a:latin typeface="Optima"/>
                <a:ea typeface="Optima"/>
                <a:cs typeface="Optima"/>
                <a:sym typeface="Optima"/>
              </a:defRPr>
            </a:pPr>
            <a:r>
              <a:rPr b="1" u="sng"/>
              <a:t>Jointure et transposition</a:t>
            </a:r>
            <a:r>
              <a:t> : </a:t>
            </a:r>
            <a:r>
              <a:rPr spc="-35" sz="3500"/>
              <a:t>Jointure des fichiers sur les codes ISO 3 et les années et transposition des lignes contenant des variables en colonnes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1000"/>
                                  </p:stCondLst>
                                  <p:iterate type="el" backwards="0">
                                    <p:tmAbs val="0"/>
                                  </p:iterate>
                                  <p:childTnLst>
                                    <p:set>
                                      <p:cBhvr>
                                        <p:cTn id="6" fill="hold"/>
                                        <p:tgtEl>
                                          <p:spTgt spid="238"/>
                                        </p:tgtEl>
                                        <p:attrNameLst>
                                          <p:attrName>style.visibility</p:attrName>
                                        </p:attrNameLst>
                                      </p:cBhvr>
                                      <p:to>
                                        <p:strVal val="visible"/>
                                      </p:to>
                                    </p:set>
                                    <p:anim calcmode="lin" valueType="num">
                                      <p:cBhvr>
                                        <p:cTn id="7" dur="1000" fill="hold"/>
                                        <p:tgtEl>
                                          <p:spTgt spid="238"/>
                                        </p:tgtEl>
                                        <p:attrNameLst>
                                          <p:attrName>ppt_w</p:attrName>
                                        </p:attrNameLst>
                                      </p:cBhvr>
                                      <p:tavLst>
                                        <p:tav tm="0">
                                          <p:val>
                                            <p:fltVal val="0"/>
                                          </p:val>
                                        </p:tav>
                                        <p:tav tm="100000">
                                          <p:val>
                                            <p:strVal val="#ppt_w"/>
                                          </p:val>
                                        </p:tav>
                                      </p:tavLst>
                                    </p:anim>
                                    <p:anim calcmode="lin" valueType="num">
                                      <p:cBhvr>
                                        <p:cTn id="8" dur="1000" fill="hold"/>
                                        <p:tgtEl>
                                          <p:spTgt spid="23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41"/>
                                        </p:tgtEl>
                                        <p:attrNameLst>
                                          <p:attrName>style.visibility</p:attrName>
                                        </p:attrNameLst>
                                      </p:cBhvr>
                                      <p:to>
                                        <p:strVal val="visible"/>
                                      </p:to>
                                    </p:set>
                                    <p:anim calcmode="lin" valueType="num">
                                      <p:cBhvr>
                                        <p:cTn id="13" dur="1000" fill="hold"/>
                                        <p:tgtEl>
                                          <p:spTgt spid="241"/>
                                        </p:tgtEl>
                                        <p:attrNameLst>
                                          <p:attrName>ppt_w</p:attrName>
                                        </p:attrNameLst>
                                      </p:cBhvr>
                                      <p:tavLst>
                                        <p:tav tm="0">
                                          <p:val>
                                            <p:fltVal val="0"/>
                                          </p:val>
                                        </p:tav>
                                        <p:tav tm="100000">
                                          <p:val>
                                            <p:strVal val="#ppt_w"/>
                                          </p:val>
                                        </p:tav>
                                      </p:tavLst>
                                    </p:anim>
                                    <p:anim calcmode="lin" valueType="num">
                                      <p:cBhvr>
                                        <p:cTn id="14" dur="1000" fill="hold"/>
                                        <p:tgtEl>
                                          <p:spTgt spid="24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39"/>
                                        </p:tgtEl>
                                        <p:attrNameLst>
                                          <p:attrName>style.visibility</p:attrName>
                                        </p:attrNameLst>
                                      </p:cBhvr>
                                      <p:to>
                                        <p:strVal val="visible"/>
                                      </p:to>
                                    </p:set>
                                    <p:anim calcmode="lin" valueType="num">
                                      <p:cBhvr>
                                        <p:cTn id="19" dur="1000" fill="hold"/>
                                        <p:tgtEl>
                                          <p:spTgt spid="239"/>
                                        </p:tgtEl>
                                        <p:attrNameLst>
                                          <p:attrName>ppt_w</p:attrName>
                                        </p:attrNameLst>
                                      </p:cBhvr>
                                      <p:tavLst>
                                        <p:tav tm="0">
                                          <p:val>
                                            <p:fltVal val="0"/>
                                          </p:val>
                                        </p:tav>
                                        <p:tav tm="100000">
                                          <p:val>
                                            <p:strVal val="#ppt_w"/>
                                          </p:val>
                                        </p:tav>
                                      </p:tavLst>
                                    </p:anim>
                                    <p:anim calcmode="lin" valueType="num">
                                      <p:cBhvr>
                                        <p:cTn id="20" dur="1000" fill="hold"/>
                                        <p:tgtEl>
                                          <p:spTgt spid="239"/>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40"/>
                                        </p:tgtEl>
                                        <p:attrNameLst>
                                          <p:attrName>style.visibility</p:attrName>
                                        </p:attrNameLst>
                                      </p:cBhvr>
                                      <p:to>
                                        <p:strVal val="visible"/>
                                      </p:to>
                                    </p:set>
                                    <p:anim calcmode="lin" valueType="num">
                                      <p:cBhvr>
                                        <p:cTn id="25" dur="1000" fill="hold"/>
                                        <p:tgtEl>
                                          <p:spTgt spid="240"/>
                                        </p:tgtEl>
                                        <p:attrNameLst>
                                          <p:attrName>ppt_w</p:attrName>
                                        </p:attrNameLst>
                                      </p:cBhvr>
                                      <p:tavLst>
                                        <p:tav tm="0">
                                          <p:val>
                                            <p:fltVal val="0"/>
                                          </p:val>
                                        </p:tav>
                                        <p:tav tm="100000">
                                          <p:val>
                                            <p:strVal val="#ppt_w"/>
                                          </p:val>
                                        </p:tav>
                                      </p:tavLst>
                                    </p:anim>
                                    <p:anim calcmode="lin" valueType="num">
                                      <p:cBhvr>
                                        <p:cTn id="26" dur="1000" fill="hold"/>
                                        <p:tgtEl>
                                          <p:spTgt spid="24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43"/>
                                        </p:tgtEl>
                                        <p:attrNameLst>
                                          <p:attrName>style.visibility</p:attrName>
                                        </p:attrNameLst>
                                      </p:cBhvr>
                                      <p:to>
                                        <p:strVal val="visible"/>
                                      </p:to>
                                    </p:set>
                                    <p:anim calcmode="lin" valueType="num">
                                      <p:cBhvr>
                                        <p:cTn id="31" dur="1000" fill="hold"/>
                                        <p:tgtEl>
                                          <p:spTgt spid="243"/>
                                        </p:tgtEl>
                                        <p:attrNameLst>
                                          <p:attrName>ppt_w</p:attrName>
                                        </p:attrNameLst>
                                      </p:cBhvr>
                                      <p:tavLst>
                                        <p:tav tm="0">
                                          <p:val>
                                            <p:fltVal val="0"/>
                                          </p:val>
                                        </p:tav>
                                        <p:tav tm="100000">
                                          <p:val>
                                            <p:strVal val="#ppt_w"/>
                                          </p:val>
                                        </p:tav>
                                      </p:tavLst>
                                    </p:anim>
                                    <p:anim calcmode="lin" valueType="num">
                                      <p:cBhvr>
                                        <p:cTn id="32" dur="1000" fill="hold"/>
                                        <p:tgtEl>
                                          <p:spTgt spid="243"/>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242"/>
                                        </p:tgtEl>
                                        <p:attrNameLst>
                                          <p:attrName>style.visibility</p:attrName>
                                        </p:attrNameLst>
                                      </p:cBhvr>
                                      <p:to>
                                        <p:strVal val="visible"/>
                                      </p:to>
                                    </p:set>
                                    <p:anim calcmode="lin" valueType="num">
                                      <p:cBhvr>
                                        <p:cTn id="37" dur="1000" fill="hold"/>
                                        <p:tgtEl>
                                          <p:spTgt spid="242"/>
                                        </p:tgtEl>
                                        <p:attrNameLst>
                                          <p:attrName>ppt_w</p:attrName>
                                        </p:attrNameLst>
                                      </p:cBhvr>
                                      <p:tavLst>
                                        <p:tav tm="0">
                                          <p:val>
                                            <p:fltVal val="0"/>
                                          </p:val>
                                        </p:tav>
                                        <p:tav tm="100000">
                                          <p:val>
                                            <p:strVal val="#ppt_w"/>
                                          </p:val>
                                        </p:tav>
                                      </p:tavLst>
                                    </p:anim>
                                    <p:anim calcmode="lin" valueType="num">
                                      <p:cBhvr>
                                        <p:cTn id="38" dur="1000" fill="hold"/>
                                        <p:tgtEl>
                                          <p:spTgt spid="242"/>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7" fill="hold">
                                  <p:stCondLst>
                                    <p:cond delay="0"/>
                                  </p:stCondLst>
                                  <p:iterate type="el" backwards="0">
                                    <p:tmAbs val="0"/>
                                  </p:iterate>
                                  <p:childTnLst>
                                    <p:set>
                                      <p:cBhvr>
                                        <p:cTn id="42" fill="hold"/>
                                        <p:tgtEl>
                                          <p:spTgt spid="244"/>
                                        </p:tgtEl>
                                        <p:attrNameLst>
                                          <p:attrName>style.visibility</p:attrName>
                                        </p:attrNameLst>
                                      </p:cBhvr>
                                      <p:to>
                                        <p:strVal val="visible"/>
                                      </p:to>
                                    </p:set>
                                    <p:anim calcmode="lin" valueType="num">
                                      <p:cBhvr>
                                        <p:cTn id="43" dur="1000" fill="hold"/>
                                        <p:tgtEl>
                                          <p:spTgt spid="244"/>
                                        </p:tgtEl>
                                        <p:attrNameLst>
                                          <p:attrName>ppt_w</p:attrName>
                                        </p:attrNameLst>
                                      </p:cBhvr>
                                      <p:tavLst>
                                        <p:tav tm="0">
                                          <p:val>
                                            <p:fltVal val="0"/>
                                          </p:val>
                                        </p:tav>
                                        <p:tav tm="100000">
                                          <p:val>
                                            <p:strVal val="#ppt_w"/>
                                          </p:val>
                                        </p:tav>
                                      </p:tavLst>
                                    </p:anim>
                                    <p:anim calcmode="lin" valueType="num">
                                      <p:cBhvr>
                                        <p:cTn id="44" dur="1000" fill="hold"/>
                                        <p:tgtEl>
                                          <p:spTgt spid="2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1"/>
      <p:bldP build="whole" bldLvl="1" animBg="1" rev="0" advAuto="0" spid="244" grpId="7"/>
      <p:bldP build="whole" bldLvl="1" animBg="1" rev="0" advAuto="0" spid="241" grpId="2"/>
      <p:bldP build="whole" bldLvl="1" animBg="1" rev="0" advAuto="0" spid="243" grpId="5"/>
      <p:bldP build="whole" bldLvl="1" animBg="1" rev="0" advAuto="0" spid="239" grpId="3"/>
      <p:bldP build="whole" bldLvl="1" animBg="1" rev="0" advAuto="0" spid="242" grpId="6"/>
      <p:bldP build="whole" bldLvl="1" animBg="1" rev="0" advAuto="0" spid="240" grpId="4"/>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6" name="Données calculées"/>
          <p:cNvSpPr txBox="1"/>
          <p:nvPr>
            <p:ph type="ctrTitle"/>
          </p:nvPr>
        </p:nvSpPr>
        <p:spPr>
          <a:xfrm>
            <a:off x="777074" y="763546"/>
            <a:ext cx="22765335" cy="1825060"/>
          </a:xfrm>
          <a:prstGeom prst="rect">
            <a:avLst/>
          </a:prstGeom>
        </p:spPr>
        <p:txBody>
          <a:bodyPr anchor="ctr"/>
          <a:lstStyle>
            <a:lvl1pPr>
              <a:defRPr spc="-101" sz="10100">
                <a:latin typeface="Optima"/>
                <a:ea typeface="Optima"/>
                <a:cs typeface="Optima"/>
                <a:sym typeface="Optima"/>
              </a:defRPr>
            </a:lvl1pPr>
          </a:lstStyle>
          <a:p>
            <a:pPr/>
            <a:r>
              <a:t>Données calculées </a:t>
            </a:r>
          </a:p>
        </p:txBody>
      </p:sp>
      <p:sp>
        <p:nvSpPr>
          <p:cNvPr id="247" name="Numéro de diapositive"/>
          <p:cNvSpPr txBox="1"/>
          <p:nvPr>
            <p:ph type="sldNum" sz="quarter" idx="2"/>
          </p:nvPr>
        </p:nvSpPr>
        <p:spPr>
          <a:xfrm>
            <a:off x="11996673" y="12792655"/>
            <a:ext cx="326137"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48" name="3 variables ont été calculées"/>
          <p:cNvSpPr txBox="1"/>
          <p:nvPr/>
        </p:nvSpPr>
        <p:spPr>
          <a:xfrm>
            <a:off x="777074" y="3864753"/>
            <a:ext cx="6803724"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55600">
              <a:lnSpc>
                <a:spcPct val="90000"/>
              </a:lnSpc>
              <a:spcBef>
                <a:spcPts val="0"/>
              </a:spcBef>
              <a:defRPr spc="-39">
                <a:latin typeface="Optima"/>
                <a:ea typeface="Optima"/>
                <a:cs typeface="Optima"/>
                <a:sym typeface="Optima"/>
              </a:defRPr>
            </a:lvl1pPr>
          </a:lstStyle>
          <a:p>
            <a:pPr/>
            <a:r>
              <a:t>3 variables ont été calculées</a:t>
            </a:r>
          </a:p>
        </p:txBody>
      </p:sp>
      <p:sp>
        <p:nvSpPr>
          <p:cNvPr id="249" name="Le ratio importations / exportations: Permet de déterminer les pays qui importent plus qu’ils n’exportent. Ces pays destinent une partie de leur production à l’exportation ou ne produisent pas de viande de poulet."/>
          <p:cNvSpPr txBox="1"/>
          <p:nvPr/>
        </p:nvSpPr>
        <p:spPr>
          <a:xfrm>
            <a:off x="777074" y="5924712"/>
            <a:ext cx="22163053" cy="12317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b="1" spc="-39" u="sng">
                <a:latin typeface="Optima"/>
                <a:ea typeface="Optima"/>
                <a:cs typeface="Optima"/>
                <a:sym typeface="Optima"/>
              </a:defRPr>
            </a:pPr>
            <a:r>
              <a:t>Le ratio importations / exportations</a:t>
            </a:r>
            <a:r>
              <a:rPr b="0" u="none"/>
              <a:t>: </a:t>
            </a:r>
            <a:r>
              <a:rPr b="0" spc="-35" sz="3500" u="none"/>
              <a:t>Permet de déterminer les pays qui importent plus qu’ils n’exportent. Ces pays destinent une partie de leur production à l’exportation ou ne produisent pas de viande de poulet.</a:t>
            </a:r>
          </a:p>
        </p:txBody>
      </p:sp>
      <p:sp>
        <p:nvSpPr>
          <p:cNvPr id="250" name="Le ratio exportations / production: Permet de déterminer les pays qui exportent plus qu’ils ne produisent. Ces pays font très certainement du commerce de viande de poulet."/>
          <p:cNvSpPr txBox="1"/>
          <p:nvPr/>
        </p:nvSpPr>
        <p:spPr>
          <a:xfrm>
            <a:off x="777074" y="8361139"/>
            <a:ext cx="21465520" cy="12317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b="1" spc="-39" u="sng">
                <a:latin typeface="Optima"/>
                <a:ea typeface="Optima"/>
                <a:cs typeface="Optima"/>
                <a:sym typeface="Optima"/>
              </a:defRPr>
            </a:pPr>
            <a:r>
              <a:t>Le ratio exportations / production</a:t>
            </a:r>
            <a:r>
              <a:rPr u="none"/>
              <a:t>:</a:t>
            </a:r>
            <a:r>
              <a:rPr b="0" spc="-35" sz="3500" u="none"/>
              <a:t> Permet de déterminer les pays qui exportent plus qu’ils ne produisent. Ces pays font très certainement du commerce de viande de poulet.</a:t>
            </a:r>
          </a:p>
        </p:txBody>
      </p:sp>
      <p:sp>
        <p:nvSpPr>
          <p:cNvPr id="251" name="Le ratio production / disponibilité alimentaire: Permet de comparer la production des pays et leurs disponibilités alimentaires. Il permet de distinguer les pays autonomes."/>
          <p:cNvSpPr txBox="1"/>
          <p:nvPr/>
        </p:nvSpPr>
        <p:spPr>
          <a:xfrm>
            <a:off x="777074" y="10576897"/>
            <a:ext cx="20767988" cy="12317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b="1" spc="-39" u="sng">
                <a:latin typeface="Optima"/>
                <a:ea typeface="Optima"/>
                <a:cs typeface="Optima"/>
                <a:sym typeface="Optima"/>
              </a:defRPr>
            </a:pPr>
            <a:r>
              <a:t>Le ratio production / disponibilité alimentaire</a:t>
            </a:r>
            <a:r>
              <a:rPr b="0" u="none"/>
              <a:t>: </a:t>
            </a:r>
            <a:r>
              <a:rPr b="0" spc="-35" sz="3500" u="none"/>
              <a:t>Permet de comparer la production des pays et leurs disponibilités alimentaires. Il permet de distinguer les pays autonomes.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 grpId="1" fill="hold">
                                  <p:stCondLst>
                                    <p:cond delay="1000"/>
                                  </p:stCondLst>
                                  <p:iterate type="el" backwards="0">
                                    <p:tmAbs val="0"/>
                                  </p:iterate>
                                  <p:childTnLst>
                                    <p:set>
                                      <p:cBhvr>
                                        <p:cTn id="6" fill="hold"/>
                                        <p:tgtEl>
                                          <p:spTgt spid="249"/>
                                        </p:tgtEl>
                                        <p:attrNameLst>
                                          <p:attrName>style.visibility</p:attrName>
                                        </p:attrNameLst>
                                      </p:cBhvr>
                                      <p:to>
                                        <p:strVal val="visible"/>
                                      </p:to>
                                    </p:set>
                                    <p:anim calcmode="lin" valueType="num">
                                      <p:cBhvr>
                                        <p:cTn id="7" dur="1000" fill="hold"/>
                                        <p:tgtEl>
                                          <p:spTgt spid="249"/>
                                        </p:tgtEl>
                                        <p:attrNameLst>
                                          <p:attrName>ppt_x</p:attrName>
                                        </p:attrNameLst>
                                      </p:cBhvr>
                                      <p:tavLst>
                                        <p:tav tm="0">
                                          <p:val>
                                            <p:strVal val="1+#ppt_w/2"/>
                                          </p:val>
                                        </p:tav>
                                        <p:tav tm="100000">
                                          <p:val>
                                            <p:strVal val="#ppt_x"/>
                                          </p:val>
                                        </p:tav>
                                      </p:tavLst>
                                    </p:anim>
                                    <p:anim calcmode="lin" valueType="num">
                                      <p:cBhvr>
                                        <p:cTn id="8" dur="1000" fill="hold"/>
                                        <p:tgtEl>
                                          <p:spTgt spid="2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250"/>
                                        </p:tgtEl>
                                        <p:attrNameLst>
                                          <p:attrName>style.visibility</p:attrName>
                                        </p:attrNameLst>
                                      </p:cBhvr>
                                      <p:to>
                                        <p:strVal val="visible"/>
                                      </p:to>
                                    </p:set>
                                    <p:anim calcmode="lin" valueType="num">
                                      <p:cBhvr>
                                        <p:cTn id="13" dur="1000" fill="hold"/>
                                        <p:tgtEl>
                                          <p:spTgt spid="250"/>
                                        </p:tgtEl>
                                        <p:attrNameLst>
                                          <p:attrName>ppt_x</p:attrName>
                                        </p:attrNameLst>
                                      </p:cBhvr>
                                      <p:tavLst>
                                        <p:tav tm="0">
                                          <p:val>
                                            <p:strVal val="1+#ppt_w/2"/>
                                          </p:val>
                                        </p:tav>
                                        <p:tav tm="100000">
                                          <p:val>
                                            <p:strVal val="#ppt_x"/>
                                          </p:val>
                                        </p:tav>
                                      </p:tavLst>
                                    </p:anim>
                                    <p:anim calcmode="lin" valueType="num">
                                      <p:cBhvr>
                                        <p:cTn id="14" dur="1000" fill="hold"/>
                                        <p:tgtEl>
                                          <p:spTgt spid="2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251"/>
                                        </p:tgtEl>
                                        <p:attrNameLst>
                                          <p:attrName>style.visibility</p:attrName>
                                        </p:attrNameLst>
                                      </p:cBhvr>
                                      <p:to>
                                        <p:strVal val="visible"/>
                                      </p:to>
                                    </p:set>
                                    <p:anim calcmode="lin" valueType="num">
                                      <p:cBhvr>
                                        <p:cTn id="19" dur="1000" fill="hold"/>
                                        <p:tgtEl>
                                          <p:spTgt spid="251"/>
                                        </p:tgtEl>
                                        <p:attrNameLst>
                                          <p:attrName>ppt_x</p:attrName>
                                        </p:attrNameLst>
                                      </p:cBhvr>
                                      <p:tavLst>
                                        <p:tav tm="0">
                                          <p:val>
                                            <p:strVal val="1+#ppt_w/2"/>
                                          </p:val>
                                        </p:tav>
                                        <p:tav tm="100000">
                                          <p:val>
                                            <p:strVal val="#ppt_x"/>
                                          </p:val>
                                        </p:tav>
                                      </p:tavLst>
                                    </p:anim>
                                    <p:anim calcmode="lin" valueType="num">
                                      <p:cBhvr>
                                        <p:cTn id="20" dur="1000" fill="hold"/>
                                        <p:tgtEl>
                                          <p:spTgt spid="2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1" grpId="3"/>
      <p:bldP build="whole" bldLvl="1" animBg="1" rev="0" advAuto="0" spid="249" grpId="1"/>
      <p:bldP build="whole" bldLvl="1" animBg="1" rev="0" advAuto="0" spid="250"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3" name="L’étude de marché"/>
          <p:cNvSpPr txBox="1"/>
          <p:nvPr>
            <p:ph type="ctrTitle"/>
          </p:nvPr>
        </p:nvSpPr>
        <p:spPr>
          <a:xfrm>
            <a:off x="3738854" y="4768666"/>
            <a:ext cx="16906292" cy="4805793"/>
          </a:xfrm>
          <a:prstGeom prst="rect">
            <a:avLst/>
          </a:prstGeom>
        </p:spPr>
        <p:txBody>
          <a:bodyPr anchor="ctr"/>
          <a:lstStyle>
            <a:lvl1pPr algn="ctr">
              <a:defRPr>
                <a:latin typeface="Optima"/>
                <a:ea typeface="Optima"/>
                <a:cs typeface="Optima"/>
                <a:sym typeface="Optima"/>
              </a:defRPr>
            </a:lvl1pPr>
          </a:lstStyle>
          <a:p>
            <a:pPr/>
            <a:r>
              <a:t>L’étude de marché</a:t>
            </a:r>
          </a:p>
        </p:txBody>
      </p:sp>
      <p:sp>
        <p:nvSpPr>
          <p:cNvPr id="254" name="Numéro de diapositive"/>
          <p:cNvSpPr txBox="1"/>
          <p:nvPr>
            <p:ph type="sldNum" sz="quarter" idx="2"/>
          </p:nvPr>
        </p:nvSpPr>
        <p:spPr>
          <a:xfrm>
            <a:off x="11996673" y="12788900"/>
            <a:ext cx="326137" cy="561979"/>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9" presetID="2" grpId="1" fill="hold">
                                  <p:stCondLst>
                                    <p:cond delay="1000"/>
                                  </p:stCondLst>
                                  <p:iterate type="el" backwards="0">
                                    <p:tmAbs val="0"/>
                                  </p:iterate>
                                  <p:childTnLst>
                                    <p:anim calcmode="lin" valueType="num">
                                      <p:cBhvr>
                                        <p:cTn id="6" dur="1000" fill="hold"/>
                                        <p:tgtEl>
                                          <p:spTgt spid="253"/>
                                        </p:tgtEl>
                                        <p:attrNameLst>
                                          <p:attrName>ppt_x</p:attrName>
                                        </p:attrNameLst>
                                      </p:cBhvr>
                                      <p:tavLst>
                                        <p:tav tm="0">
                                          <p:val>
                                            <p:strVal val="ppt_x"/>
                                          </p:val>
                                        </p:tav>
                                        <p:tav tm="100000">
                                          <p:val>
                                            <p:strVal val="0-ppt_w/2"/>
                                          </p:val>
                                        </p:tav>
                                      </p:tavLst>
                                    </p:anim>
                                    <p:anim calcmode="lin" valueType="num">
                                      <p:cBhvr>
                                        <p:cTn id="7" dur="1000" fill="hold"/>
                                        <p:tgtEl>
                                          <p:spTgt spid="253"/>
                                        </p:tgtEl>
                                        <p:attrNameLst>
                                          <p:attrName>ppt_y</p:attrName>
                                        </p:attrNameLst>
                                      </p:cBhvr>
                                      <p:tavLst>
                                        <p:tav tm="0">
                                          <p:val>
                                            <p:strVal val="ppt_y"/>
                                          </p:val>
                                        </p:tav>
                                        <p:tav tm="100000">
                                          <p:val>
                                            <p:strVal val="0-ppt_h/2"/>
                                          </p:val>
                                        </p:tav>
                                      </p:tavLst>
                                    </p:anim>
                                    <p:set>
                                      <p:cBhvr>
                                        <p:cTn id="8" fill="hold">
                                          <p:stCondLst>
                                            <p:cond delay="999"/>
                                          </p:stCondLst>
                                        </p:cTn>
                                        <p:tgtEl>
                                          <p:spTgt spid="2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Lst>
  </p:timing>
</p:sld>
</file>

<file path=ppt/theme/theme1.xml><?xml version="1.0" encoding="utf-8"?>
<a:theme xmlns:a="http://schemas.openxmlformats.org/drawingml/2006/main" xmlns:r="http://schemas.openxmlformats.org/officeDocument/2006/relationships"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